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57" r:id="rId6"/>
    <p:sldId id="275" r:id="rId7"/>
    <p:sldId id="262" r:id="rId8"/>
    <p:sldId id="272" r:id="rId9"/>
    <p:sldId id="270" r:id="rId10"/>
    <p:sldId id="278" r:id="rId11"/>
    <p:sldId id="282" r:id="rId12"/>
    <p:sldId id="284" r:id="rId13"/>
    <p:sldId id="280" r:id="rId14"/>
    <p:sldId id="281" r:id="rId15"/>
    <p:sldId id="260" r:id="rId16"/>
    <p:sldId id="261" r:id="rId17"/>
    <p:sldId id="273" r:id="rId18"/>
    <p:sldId id="276" r:id="rId19"/>
    <p:sldId id="274" r:id="rId20"/>
    <p:sldId id="266" r:id="rId21"/>
    <p:sldId id="271" r:id="rId22"/>
    <p:sldId id="277" r:id="rId23"/>
    <p:sldId id="283" r:id="rId24"/>
  </p:sldIdLst>
  <p:sldSz cx="12192000" cy="6858000"/>
  <p:notesSz cx="6858000" cy="9144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5BF2C4B-E781-75B1-3553-E5017330750D}" name="Karthik Kumar Mohan Kumar (US)" initials="KKMK(" userId="S::karthik.kumar.mohan.kumar@pwc.com::3cdcd0d0-d79d-4cac-a973-6d44558add0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E9E6DF"/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704" autoAdjust="0"/>
  </p:normalViewPr>
  <p:slideViewPr>
    <p:cSldViewPr snapToGrid="0">
      <p:cViewPr varScale="1">
        <p:scale>
          <a:sx n="61" d="100"/>
          <a:sy n="61" d="100"/>
        </p:scale>
        <p:origin x="60" y="2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11/30/2022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11/30/2022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66A57353-F059-4437-AFE0-AF3D6755B93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27232550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8" imgW="473" imgH="473" progId="TCLayout.ActiveDocument.1">
                  <p:embed/>
                </p:oleObj>
              </mc:Choice>
              <mc:Fallback>
                <p:oleObj name="think-cell Slide" r:id="rId18" imgW="473" imgH="47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notraffic.tech/media-analysts/" TargetMode="External"/><Relationship Id="rId2" Type="http://schemas.openxmlformats.org/officeDocument/2006/relationships/hyperlink" Target="https://visme.co/blog/how-to-write-a-white-paper/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miovision.com/" TargetMode="External"/><Relationship Id="rId5" Type="http://schemas.openxmlformats.org/officeDocument/2006/relationships/hyperlink" Target="https://notraffic.tech/" TargetMode="External"/><Relationship Id="rId4" Type="http://schemas.openxmlformats.org/officeDocument/2006/relationships/hyperlink" Target="https://www.ept.ca/2020/02/miovision-attracts-120-million-of-investor-funding/miovision-logo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1" y="4115244"/>
            <a:ext cx="5346873" cy="1122202"/>
          </a:xfrm>
        </p:spPr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Smart Traffic Vendor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320558"/>
            <a:ext cx="4929621" cy="920444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+mj-lt"/>
                <a:cs typeface="Times New Roman" panose="02020603050405020304" pitchFamily="18" charset="0"/>
              </a:rPr>
              <a:t>Yashaswi Ranga Sivaraju</a:t>
            </a:r>
          </a:p>
          <a:p>
            <a:r>
              <a:rPr lang="en-US" dirty="0">
                <a:latin typeface="+mj-lt"/>
                <a:cs typeface="Times New Roman" panose="02020603050405020304" pitchFamily="18" charset="0"/>
              </a:rPr>
              <a:t>Arizona State University </a:t>
            </a:r>
          </a:p>
          <a:p>
            <a:r>
              <a:rPr lang="en-US" dirty="0">
                <a:latin typeface="+mj-lt"/>
                <a:cs typeface="Times New Roman" panose="02020603050405020304" pitchFamily="18" charset="0"/>
              </a:rPr>
              <a:t>Robotics and Autonomous Systems</a:t>
            </a:r>
          </a:p>
          <a:p>
            <a:endParaRPr lang="en-US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8F316-6C38-028A-8500-8DE988EB0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293837"/>
            <a:ext cx="8421688" cy="1325563"/>
          </a:xfrm>
        </p:spPr>
        <p:txBody>
          <a:bodyPr/>
          <a:lstStyle/>
          <a:p>
            <a:r>
              <a:rPr lang="en-US" dirty="0"/>
              <a:t>Notraffic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81F0854-356B-77CE-5CE7-6410A4464035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2613953" y="4261387"/>
            <a:ext cx="2152042" cy="474623"/>
          </a:xfrm>
        </p:spPr>
        <p:txBody>
          <a:bodyPr/>
          <a:lstStyle/>
          <a:p>
            <a:r>
              <a:rPr lang="en-US" sz="1100" dirty="0"/>
              <a:t>No Traffic Apps Engine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3FEA9EB-BB59-D5EE-8A91-F2B2D418AAB3}"/>
              </a:ext>
            </a:extLst>
          </p:cNvPr>
          <p:cNvSpPr>
            <a:spLocks noGrp="1"/>
          </p:cNvSpPr>
          <p:nvPr>
            <p:ph type="body" idx="35"/>
          </p:nvPr>
        </p:nvSpPr>
        <p:spPr>
          <a:xfrm>
            <a:off x="8362026" y="4261388"/>
            <a:ext cx="2152042" cy="474623"/>
          </a:xfrm>
        </p:spPr>
        <p:txBody>
          <a:bodyPr/>
          <a:lstStyle/>
          <a:p>
            <a:r>
              <a:rPr lang="en-US" sz="1100" dirty="0"/>
              <a:t>Plug &amp; Play Sensors</a:t>
            </a: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E82D1670-BDF8-7D67-FBC0-8A2A52DED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BD716437-2561-5C95-17CF-28FD84EEC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Smart Traffic Vendor Project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2561456A-CFA5-18B9-3E61-48547576E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1" name="Picture 40" descr="A picture containing dark, mouse">
            <a:extLst>
              <a:ext uri="{FF2B5EF4-FFF2-40B4-BE49-F238E27FC236}">
                <a16:creationId xmlns:a16="http://schemas.microsoft.com/office/drawing/2014/main" id="{F562CC24-5572-EA27-5C46-AC84C1CAB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300" y="2240985"/>
            <a:ext cx="3768212" cy="2020403"/>
          </a:xfrm>
          <a:prstGeom prst="rect">
            <a:avLst/>
          </a:prstGeom>
        </p:spPr>
      </p:pic>
      <p:pic>
        <p:nvPicPr>
          <p:cNvPr id="46" name="Picture 45" descr="A close-up of a cell phone&#10;&#10;Description automatically generated with low confidence">
            <a:extLst>
              <a:ext uri="{FF2B5EF4-FFF2-40B4-BE49-F238E27FC236}">
                <a16:creationId xmlns:a16="http://schemas.microsoft.com/office/drawing/2014/main" id="{E1BAC087-BE99-8A9B-AD96-BDE5A1AF6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214" y="2451038"/>
            <a:ext cx="3894206" cy="1810350"/>
          </a:xfrm>
          <a:prstGeom prst="rect">
            <a:avLst/>
          </a:prstGeom>
        </p:spPr>
      </p:pic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6F1DA18B-701E-B25D-A8A3-49A1F69663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029971"/>
              </p:ext>
            </p:extLst>
          </p:nvPr>
        </p:nvGraphicFramePr>
        <p:xfrm>
          <a:off x="0" y="-19052"/>
          <a:ext cx="12203457" cy="320977"/>
        </p:xfrm>
        <a:graphic>
          <a:graphicData uri="http://schemas.openxmlformats.org/drawingml/2006/table">
            <a:tbl>
              <a:tblPr firstRow="1" firstCol="1" bandRow="1">
                <a:tableStyleId>{1FECB4D8-DB02-4DC6-A0A2-4F2EBAE1DC90}</a:tableStyleId>
              </a:tblPr>
              <a:tblGrid>
                <a:gridCol w="1743351">
                  <a:extLst>
                    <a:ext uri="{9D8B030D-6E8A-4147-A177-3AD203B41FA5}">
                      <a16:colId xmlns:a16="http://schemas.microsoft.com/office/drawing/2014/main" val="3167496563"/>
                    </a:ext>
                  </a:extLst>
                </a:gridCol>
                <a:gridCol w="1743351">
                  <a:extLst>
                    <a:ext uri="{9D8B030D-6E8A-4147-A177-3AD203B41FA5}">
                      <a16:colId xmlns:a16="http://schemas.microsoft.com/office/drawing/2014/main" val="2112115604"/>
                    </a:ext>
                  </a:extLst>
                </a:gridCol>
                <a:gridCol w="1852553">
                  <a:extLst>
                    <a:ext uri="{9D8B030D-6E8A-4147-A177-3AD203B41FA5}">
                      <a16:colId xmlns:a16="http://schemas.microsoft.com/office/drawing/2014/main" val="387728634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664572599"/>
                    </a:ext>
                  </a:extLst>
                </a:gridCol>
                <a:gridCol w="1303283">
                  <a:extLst>
                    <a:ext uri="{9D8B030D-6E8A-4147-A177-3AD203B41FA5}">
                      <a16:colId xmlns:a16="http://schemas.microsoft.com/office/drawing/2014/main" val="273796846"/>
                    </a:ext>
                  </a:extLst>
                </a:gridCol>
                <a:gridCol w="2238703">
                  <a:extLst>
                    <a:ext uri="{9D8B030D-6E8A-4147-A177-3AD203B41FA5}">
                      <a16:colId xmlns:a16="http://schemas.microsoft.com/office/drawing/2014/main" val="423137837"/>
                    </a:ext>
                  </a:extLst>
                </a:gridCol>
                <a:gridCol w="1493416">
                  <a:extLst>
                    <a:ext uri="{9D8B030D-6E8A-4147-A177-3AD203B41FA5}">
                      <a16:colId xmlns:a16="http://schemas.microsoft.com/office/drawing/2014/main" val="1568820529"/>
                    </a:ext>
                  </a:extLst>
                </a:gridCol>
              </a:tblGrid>
              <a:tr h="32097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Estimated Schedule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Updates and Current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Information Gathered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Challenges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Learnings and Contribution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Sources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541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70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37E1AD8E-29D0-12E5-C572-0B890FDDB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F9779687-F605-8673-26D0-A434AB315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Smart Traffic Vendor Project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6A82F932-5067-7E28-D67E-66C84B2BC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1" name="Picture 3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FFFA50F-800A-114B-5C37-BFF529141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6" y="136525"/>
            <a:ext cx="12178074" cy="6161102"/>
          </a:xfrm>
          <a:prstGeom prst="rect">
            <a:avLst/>
          </a:prstGeom>
        </p:spPr>
      </p:pic>
      <p:graphicFrame>
        <p:nvGraphicFramePr>
          <p:cNvPr id="3" name="Table 8">
            <a:extLst>
              <a:ext uri="{FF2B5EF4-FFF2-40B4-BE49-F238E27FC236}">
                <a16:creationId xmlns:a16="http://schemas.microsoft.com/office/drawing/2014/main" id="{9FE4CC55-3663-B792-9774-1603DE23A6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029971"/>
              </p:ext>
            </p:extLst>
          </p:nvPr>
        </p:nvGraphicFramePr>
        <p:xfrm>
          <a:off x="0" y="-19052"/>
          <a:ext cx="12203457" cy="320977"/>
        </p:xfrm>
        <a:graphic>
          <a:graphicData uri="http://schemas.openxmlformats.org/drawingml/2006/table">
            <a:tbl>
              <a:tblPr firstRow="1" firstCol="1" bandRow="1">
                <a:tableStyleId>{1FECB4D8-DB02-4DC6-A0A2-4F2EBAE1DC90}</a:tableStyleId>
              </a:tblPr>
              <a:tblGrid>
                <a:gridCol w="1743351">
                  <a:extLst>
                    <a:ext uri="{9D8B030D-6E8A-4147-A177-3AD203B41FA5}">
                      <a16:colId xmlns:a16="http://schemas.microsoft.com/office/drawing/2014/main" val="3167496563"/>
                    </a:ext>
                  </a:extLst>
                </a:gridCol>
                <a:gridCol w="1743351">
                  <a:extLst>
                    <a:ext uri="{9D8B030D-6E8A-4147-A177-3AD203B41FA5}">
                      <a16:colId xmlns:a16="http://schemas.microsoft.com/office/drawing/2014/main" val="2112115604"/>
                    </a:ext>
                  </a:extLst>
                </a:gridCol>
                <a:gridCol w="1852553">
                  <a:extLst>
                    <a:ext uri="{9D8B030D-6E8A-4147-A177-3AD203B41FA5}">
                      <a16:colId xmlns:a16="http://schemas.microsoft.com/office/drawing/2014/main" val="387728634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664572599"/>
                    </a:ext>
                  </a:extLst>
                </a:gridCol>
                <a:gridCol w="1303283">
                  <a:extLst>
                    <a:ext uri="{9D8B030D-6E8A-4147-A177-3AD203B41FA5}">
                      <a16:colId xmlns:a16="http://schemas.microsoft.com/office/drawing/2014/main" val="273796846"/>
                    </a:ext>
                  </a:extLst>
                </a:gridCol>
                <a:gridCol w="2238703">
                  <a:extLst>
                    <a:ext uri="{9D8B030D-6E8A-4147-A177-3AD203B41FA5}">
                      <a16:colId xmlns:a16="http://schemas.microsoft.com/office/drawing/2014/main" val="423137837"/>
                    </a:ext>
                  </a:extLst>
                </a:gridCol>
                <a:gridCol w="1493416">
                  <a:extLst>
                    <a:ext uri="{9D8B030D-6E8A-4147-A177-3AD203B41FA5}">
                      <a16:colId xmlns:a16="http://schemas.microsoft.com/office/drawing/2014/main" val="1568820529"/>
                    </a:ext>
                  </a:extLst>
                </a:gridCol>
              </a:tblGrid>
              <a:tr h="32097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Estimated Schedule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Updates and Current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Information Gathered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Challenges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Learnings and Contribution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Sources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541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7986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4668BD42-6783-4820-B797-830B460FB4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341533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699" y="892177"/>
            <a:ext cx="3924299" cy="1325563"/>
          </a:xfrm>
        </p:spPr>
        <p:txBody>
          <a:bodyPr vert="horz"/>
          <a:lstStyle/>
          <a:p>
            <a:r>
              <a:rPr lang="en-US" sz="2800" dirty="0">
                <a:latin typeface="+mj-lt"/>
                <a:cs typeface="Times New Roman" panose="02020603050405020304" pitchFamily="18" charset="0"/>
              </a:rPr>
              <a:t>CHALLENGES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699" y="2903529"/>
            <a:ext cx="6503263" cy="242307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Vendor unavailability lack of proper communication from the vendors.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cost of device procurement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costs to use the services of the vendors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A46C4A-D036-4440-BB64-6754F4FF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F172A-5D5D-43CD-A187-DA0D303F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Smart Traffic Vendor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3" name="Table 8">
            <a:extLst>
              <a:ext uri="{FF2B5EF4-FFF2-40B4-BE49-F238E27FC236}">
                <a16:creationId xmlns:a16="http://schemas.microsoft.com/office/drawing/2014/main" id="{3D99F7C5-2CC9-E9F3-1241-76E4A2EA99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389120"/>
              </p:ext>
            </p:extLst>
          </p:nvPr>
        </p:nvGraphicFramePr>
        <p:xfrm>
          <a:off x="0" y="-19052"/>
          <a:ext cx="12203457" cy="320977"/>
        </p:xfrm>
        <a:graphic>
          <a:graphicData uri="http://schemas.openxmlformats.org/drawingml/2006/table">
            <a:tbl>
              <a:tblPr firstRow="1" firstCol="1" bandRow="1">
                <a:tableStyleId>{1FECB4D8-DB02-4DC6-A0A2-4F2EBAE1DC90}</a:tableStyleId>
              </a:tblPr>
              <a:tblGrid>
                <a:gridCol w="1743351">
                  <a:extLst>
                    <a:ext uri="{9D8B030D-6E8A-4147-A177-3AD203B41FA5}">
                      <a16:colId xmlns:a16="http://schemas.microsoft.com/office/drawing/2014/main" val="3167496563"/>
                    </a:ext>
                  </a:extLst>
                </a:gridCol>
                <a:gridCol w="1743351">
                  <a:extLst>
                    <a:ext uri="{9D8B030D-6E8A-4147-A177-3AD203B41FA5}">
                      <a16:colId xmlns:a16="http://schemas.microsoft.com/office/drawing/2014/main" val="2112115604"/>
                    </a:ext>
                  </a:extLst>
                </a:gridCol>
                <a:gridCol w="2010208">
                  <a:extLst>
                    <a:ext uri="{9D8B030D-6E8A-4147-A177-3AD203B41FA5}">
                      <a16:colId xmlns:a16="http://schemas.microsoft.com/office/drawing/2014/main" val="3877286346"/>
                    </a:ext>
                  </a:extLst>
                </a:gridCol>
                <a:gridCol w="1702676">
                  <a:extLst>
                    <a:ext uri="{9D8B030D-6E8A-4147-A177-3AD203B41FA5}">
                      <a16:colId xmlns:a16="http://schemas.microsoft.com/office/drawing/2014/main" val="1664572599"/>
                    </a:ext>
                  </a:extLst>
                </a:gridCol>
                <a:gridCol w="1517169">
                  <a:extLst>
                    <a:ext uri="{9D8B030D-6E8A-4147-A177-3AD203B41FA5}">
                      <a16:colId xmlns:a16="http://schemas.microsoft.com/office/drawing/2014/main" val="273796846"/>
                    </a:ext>
                  </a:extLst>
                </a:gridCol>
                <a:gridCol w="2014307">
                  <a:extLst>
                    <a:ext uri="{9D8B030D-6E8A-4147-A177-3AD203B41FA5}">
                      <a16:colId xmlns:a16="http://schemas.microsoft.com/office/drawing/2014/main" val="423137837"/>
                    </a:ext>
                  </a:extLst>
                </a:gridCol>
                <a:gridCol w="1472395">
                  <a:extLst>
                    <a:ext uri="{9D8B030D-6E8A-4147-A177-3AD203B41FA5}">
                      <a16:colId xmlns:a16="http://schemas.microsoft.com/office/drawing/2014/main" val="2369620113"/>
                    </a:ext>
                  </a:extLst>
                </a:gridCol>
              </a:tblGrid>
              <a:tr h="32097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Estimated Schedule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Updates and Current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Information Gathered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Challenges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Learnings and Contribution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Sources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541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3780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04D65127-C412-C9B1-124F-3184D1BCC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733" y="316057"/>
            <a:ext cx="8517156" cy="124641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B0DCBA2-C618-0AEF-A004-123B259142BF}"/>
              </a:ext>
            </a:extLst>
          </p:cNvPr>
          <p:cNvSpPr txBox="1"/>
          <p:nvPr/>
        </p:nvSpPr>
        <p:spPr>
          <a:xfrm>
            <a:off x="2317344" y="2155509"/>
            <a:ext cx="766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Capital Expenditure (CapEx):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722E2FDA-27DE-5021-A4F3-D42C5DE7C5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682993"/>
              </p:ext>
            </p:extLst>
          </p:nvPr>
        </p:nvGraphicFramePr>
        <p:xfrm>
          <a:off x="2200835" y="2590973"/>
          <a:ext cx="8856048" cy="3583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4012">
                  <a:extLst>
                    <a:ext uri="{9D8B030D-6E8A-4147-A177-3AD203B41FA5}">
                      <a16:colId xmlns:a16="http://schemas.microsoft.com/office/drawing/2014/main" val="1821814654"/>
                    </a:ext>
                  </a:extLst>
                </a:gridCol>
                <a:gridCol w="2214012">
                  <a:extLst>
                    <a:ext uri="{9D8B030D-6E8A-4147-A177-3AD203B41FA5}">
                      <a16:colId xmlns:a16="http://schemas.microsoft.com/office/drawing/2014/main" val="448916639"/>
                    </a:ext>
                  </a:extLst>
                </a:gridCol>
                <a:gridCol w="2214012">
                  <a:extLst>
                    <a:ext uri="{9D8B030D-6E8A-4147-A177-3AD203B41FA5}">
                      <a16:colId xmlns:a16="http://schemas.microsoft.com/office/drawing/2014/main" val="3896224603"/>
                    </a:ext>
                  </a:extLst>
                </a:gridCol>
                <a:gridCol w="2214012">
                  <a:extLst>
                    <a:ext uri="{9D8B030D-6E8A-4147-A177-3AD203B41FA5}">
                      <a16:colId xmlns:a16="http://schemas.microsoft.com/office/drawing/2014/main" val="34980411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Qty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38705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Miovision Scout Connect Video Collection Unit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$5,000.00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$10,000.00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50769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Scout Video Control Unit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Included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$0.00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94865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Scout Polemount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Included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$0.00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75121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Scout Connect Shipping &amp; Handling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Included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$0.00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14149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Shipping &amp; Handling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$0.00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$0.00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57437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Subtotal (Net)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USD 10,000.00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030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Tax Total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12458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USD 10,000.00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99349289"/>
                  </a:ext>
                </a:extLst>
              </a:tr>
            </a:tbl>
          </a:graphicData>
        </a:graphic>
      </p:graphicFrame>
      <p:graphicFrame>
        <p:nvGraphicFramePr>
          <p:cNvPr id="3" name="Table 8">
            <a:extLst>
              <a:ext uri="{FF2B5EF4-FFF2-40B4-BE49-F238E27FC236}">
                <a16:creationId xmlns:a16="http://schemas.microsoft.com/office/drawing/2014/main" id="{C2D503AD-1828-0AD9-9AE5-A4CB0E7D35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556195"/>
              </p:ext>
            </p:extLst>
          </p:nvPr>
        </p:nvGraphicFramePr>
        <p:xfrm>
          <a:off x="0" y="-19052"/>
          <a:ext cx="12203457" cy="320977"/>
        </p:xfrm>
        <a:graphic>
          <a:graphicData uri="http://schemas.openxmlformats.org/drawingml/2006/table">
            <a:tbl>
              <a:tblPr firstRow="1" firstCol="1" bandRow="1">
                <a:tableStyleId>{1FECB4D8-DB02-4DC6-A0A2-4F2EBAE1DC90}</a:tableStyleId>
              </a:tblPr>
              <a:tblGrid>
                <a:gridCol w="1743351">
                  <a:extLst>
                    <a:ext uri="{9D8B030D-6E8A-4147-A177-3AD203B41FA5}">
                      <a16:colId xmlns:a16="http://schemas.microsoft.com/office/drawing/2014/main" val="3167496563"/>
                    </a:ext>
                  </a:extLst>
                </a:gridCol>
                <a:gridCol w="1598939">
                  <a:extLst>
                    <a:ext uri="{9D8B030D-6E8A-4147-A177-3AD203B41FA5}">
                      <a16:colId xmlns:a16="http://schemas.microsoft.com/office/drawing/2014/main" val="2112115604"/>
                    </a:ext>
                  </a:extLst>
                </a:gridCol>
                <a:gridCol w="2091558">
                  <a:extLst>
                    <a:ext uri="{9D8B030D-6E8A-4147-A177-3AD203B41FA5}">
                      <a16:colId xmlns:a16="http://schemas.microsoft.com/office/drawing/2014/main" val="3877286346"/>
                    </a:ext>
                  </a:extLst>
                </a:gridCol>
                <a:gridCol w="1734207">
                  <a:extLst>
                    <a:ext uri="{9D8B030D-6E8A-4147-A177-3AD203B41FA5}">
                      <a16:colId xmlns:a16="http://schemas.microsoft.com/office/drawing/2014/main" val="1664572599"/>
                    </a:ext>
                  </a:extLst>
                </a:gridCol>
                <a:gridCol w="1548700">
                  <a:extLst>
                    <a:ext uri="{9D8B030D-6E8A-4147-A177-3AD203B41FA5}">
                      <a16:colId xmlns:a16="http://schemas.microsoft.com/office/drawing/2014/main" val="273796846"/>
                    </a:ext>
                  </a:extLst>
                </a:gridCol>
                <a:gridCol w="2035328">
                  <a:extLst>
                    <a:ext uri="{9D8B030D-6E8A-4147-A177-3AD203B41FA5}">
                      <a16:colId xmlns:a16="http://schemas.microsoft.com/office/drawing/2014/main" val="423137837"/>
                    </a:ext>
                  </a:extLst>
                </a:gridCol>
                <a:gridCol w="1451374">
                  <a:extLst>
                    <a:ext uri="{9D8B030D-6E8A-4147-A177-3AD203B41FA5}">
                      <a16:colId xmlns:a16="http://schemas.microsoft.com/office/drawing/2014/main" val="3306798605"/>
                    </a:ext>
                  </a:extLst>
                </a:gridCol>
              </a:tblGrid>
              <a:tr h="32097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Estimated Schedule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Updates and Current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Information Gathered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Challenges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Learnings and Contribution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Sources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541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9429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6B0DCBA2-C618-0AEF-A004-123B259142BF}"/>
              </a:ext>
            </a:extLst>
          </p:cNvPr>
          <p:cNvSpPr txBox="1"/>
          <p:nvPr/>
        </p:nvSpPr>
        <p:spPr>
          <a:xfrm>
            <a:off x="2265285" y="442118"/>
            <a:ext cx="766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Operational Expenditure (OpEx):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E09442E3-0C46-A718-97F1-2D1CE6E33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453768"/>
              </p:ext>
            </p:extLst>
          </p:nvPr>
        </p:nvGraphicFramePr>
        <p:xfrm>
          <a:off x="1455939" y="1210945"/>
          <a:ext cx="10502282" cy="4820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7102">
                  <a:extLst>
                    <a:ext uri="{9D8B030D-6E8A-4147-A177-3AD203B41FA5}">
                      <a16:colId xmlns:a16="http://schemas.microsoft.com/office/drawing/2014/main" val="1050190416"/>
                    </a:ext>
                  </a:extLst>
                </a:gridCol>
                <a:gridCol w="4695180">
                  <a:extLst>
                    <a:ext uri="{9D8B030D-6E8A-4147-A177-3AD203B41FA5}">
                      <a16:colId xmlns:a16="http://schemas.microsoft.com/office/drawing/2014/main" val="3962044971"/>
                    </a:ext>
                  </a:extLst>
                </a:gridCol>
              </a:tblGrid>
              <a:tr h="2869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Rate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55149873"/>
                  </a:ext>
                </a:extLst>
              </a:tr>
              <a:tr h="45459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Intersection Count (1 hour)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$21.00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44012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Intersection Count with Premium class (1 hour)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$24.00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20392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Light Goods Vehicle - Intersection Counts (1 Hour)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$2.00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26019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Crosswalk Data (1 hour)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$2.00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1601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Intersection Count 24+ Hour Study (1 hour)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$16.67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13549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Intersection Count 24+ Hour Study with Premium Class (1 hour)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$18.00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88648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Travel Time Report Generation (1-Hour)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$15.00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77041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Travel Time Report Generation (24-Hour)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$12.50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60506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Road Volume Count (1 lane-hour)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$2.00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1258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Road Volume Count with Premium Class (1 lane-hour)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$3.00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22568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Light Goods Vehicle - Road Volume Counts (1 lane-hour)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$0.25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3661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Small Roundabout (1 hour)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$36.00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87833442"/>
                  </a:ext>
                </a:extLst>
              </a:tr>
            </a:tbl>
          </a:graphicData>
        </a:graphic>
      </p:graphicFrame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063A0D8A-ECD6-13B0-DDE7-C9C2047E7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958030"/>
              </p:ext>
            </p:extLst>
          </p:nvPr>
        </p:nvGraphicFramePr>
        <p:xfrm>
          <a:off x="0" y="-19052"/>
          <a:ext cx="12203457" cy="320977"/>
        </p:xfrm>
        <a:graphic>
          <a:graphicData uri="http://schemas.openxmlformats.org/drawingml/2006/table">
            <a:tbl>
              <a:tblPr firstRow="1" firstCol="1" bandRow="1">
                <a:tableStyleId>{1FECB4D8-DB02-4DC6-A0A2-4F2EBAE1DC90}</a:tableStyleId>
              </a:tblPr>
              <a:tblGrid>
                <a:gridCol w="1743351">
                  <a:extLst>
                    <a:ext uri="{9D8B030D-6E8A-4147-A177-3AD203B41FA5}">
                      <a16:colId xmlns:a16="http://schemas.microsoft.com/office/drawing/2014/main" val="3167496563"/>
                    </a:ext>
                  </a:extLst>
                </a:gridCol>
                <a:gridCol w="1598939">
                  <a:extLst>
                    <a:ext uri="{9D8B030D-6E8A-4147-A177-3AD203B41FA5}">
                      <a16:colId xmlns:a16="http://schemas.microsoft.com/office/drawing/2014/main" val="2112115604"/>
                    </a:ext>
                  </a:extLst>
                </a:gridCol>
                <a:gridCol w="2091558">
                  <a:extLst>
                    <a:ext uri="{9D8B030D-6E8A-4147-A177-3AD203B41FA5}">
                      <a16:colId xmlns:a16="http://schemas.microsoft.com/office/drawing/2014/main" val="3877286346"/>
                    </a:ext>
                  </a:extLst>
                </a:gridCol>
                <a:gridCol w="1734207">
                  <a:extLst>
                    <a:ext uri="{9D8B030D-6E8A-4147-A177-3AD203B41FA5}">
                      <a16:colId xmlns:a16="http://schemas.microsoft.com/office/drawing/2014/main" val="1664572599"/>
                    </a:ext>
                  </a:extLst>
                </a:gridCol>
                <a:gridCol w="1548700">
                  <a:extLst>
                    <a:ext uri="{9D8B030D-6E8A-4147-A177-3AD203B41FA5}">
                      <a16:colId xmlns:a16="http://schemas.microsoft.com/office/drawing/2014/main" val="273796846"/>
                    </a:ext>
                  </a:extLst>
                </a:gridCol>
                <a:gridCol w="2035328">
                  <a:extLst>
                    <a:ext uri="{9D8B030D-6E8A-4147-A177-3AD203B41FA5}">
                      <a16:colId xmlns:a16="http://schemas.microsoft.com/office/drawing/2014/main" val="423137837"/>
                    </a:ext>
                  </a:extLst>
                </a:gridCol>
                <a:gridCol w="1451374">
                  <a:extLst>
                    <a:ext uri="{9D8B030D-6E8A-4147-A177-3AD203B41FA5}">
                      <a16:colId xmlns:a16="http://schemas.microsoft.com/office/drawing/2014/main" val="3306798605"/>
                    </a:ext>
                  </a:extLst>
                </a:gridCol>
              </a:tblGrid>
              <a:tr h="32097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Estimated Schedule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Updates and Current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Information Gathered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Challenges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Learnings and Contribution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Sources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541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360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6B0DCBA2-C618-0AEF-A004-123B259142BF}"/>
              </a:ext>
            </a:extLst>
          </p:cNvPr>
          <p:cNvSpPr txBox="1"/>
          <p:nvPr/>
        </p:nvSpPr>
        <p:spPr>
          <a:xfrm>
            <a:off x="2265285" y="442118"/>
            <a:ext cx="766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Operational Expenditure (OpEx) - Continuation: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2A51274-3162-2930-6F34-D8361F1D66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314581"/>
              </p:ext>
            </p:extLst>
          </p:nvPr>
        </p:nvGraphicFramePr>
        <p:xfrm>
          <a:off x="1468514" y="2828801"/>
          <a:ext cx="10502282" cy="2444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7102">
                  <a:extLst>
                    <a:ext uri="{9D8B030D-6E8A-4147-A177-3AD203B41FA5}">
                      <a16:colId xmlns:a16="http://schemas.microsoft.com/office/drawing/2014/main" val="1372111572"/>
                    </a:ext>
                  </a:extLst>
                </a:gridCol>
                <a:gridCol w="4695180">
                  <a:extLst>
                    <a:ext uri="{9D8B030D-6E8A-4147-A177-3AD203B41FA5}">
                      <a16:colId xmlns:a16="http://schemas.microsoft.com/office/drawing/2014/main" val="299018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Light Goods Vehicle - Roundabout Counts (1 Hour)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$2.00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71675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Pathway Volume (1 lane-hour)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$6.00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7145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Junction Count (1 Hour)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$18.00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60949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Intersection Right Turn On Red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$2.00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55874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Rush Turnaround -48 Hours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$3.00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2443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Rush Turnaround - 24 Hours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$7.00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416106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4775923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8864509-AF09-BFF9-6CF1-ED50CE4A3D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356490"/>
              </p:ext>
            </p:extLst>
          </p:nvPr>
        </p:nvGraphicFramePr>
        <p:xfrm>
          <a:off x="1468514" y="1716281"/>
          <a:ext cx="1050228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7102">
                  <a:extLst>
                    <a:ext uri="{9D8B030D-6E8A-4147-A177-3AD203B41FA5}">
                      <a16:colId xmlns:a16="http://schemas.microsoft.com/office/drawing/2014/main" val="1374957138"/>
                    </a:ext>
                  </a:extLst>
                </a:gridCol>
                <a:gridCol w="4695180">
                  <a:extLst>
                    <a:ext uri="{9D8B030D-6E8A-4147-A177-3AD203B41FA5}">
                      <a16:colId xmlns:a16="http://schemas.microsoft.com/office/drawing/2014/main" val="983512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Small Roundabout with Premium Class (1 hour)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$39.00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97940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Large Roundabout (1 Hour)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$76.00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01273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Large Roundabout with Premium Class (1 Hour)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$79.00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18757152"/>
                  </a:ext>
                </a:extLst>
              </a:tr>
            </a:tbl>
          </a:graphicData>
        </a:graphic>
      </p:graphicFrame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60888FEA-35B7-9317-9E50-18709D224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958030"/>
              </p:ext>
            </p:extLst>
          </p:nvPr>
        </p:nvGraphicFramePr>
        <p:xfrm>
          <a:off x="0" y="-19052"/>
          <a:ext cx="12203457" cy="320977"/>
        </p:xfrm>
        <a:graphic>
          <a:graphicData uri="http://schemas.openxmlformats.org/drawingml/2006/table">
            <a:tbl>
              <a:tblPr firstRow="1" firstCol="1" bandRow="1">
                <a:tableStyleId>{1FECB4D8-DB02-4DC6-A0A2-4F2EBAE1DC90}</a:tableStyleId>
              </a:tblPr>
              <a:tblGrid>
                <a:gridCol w="1743351">
                  <a:extLst>
                    <a:ext uri="{9D8B030D-6E8A-4147-A177-3AD203B41FA5}">
                      <a16:colId xmlns:a16="http://schemas.microsoft.com/office/drawing/2014/main" val="3167496563"/>
                    </a:ext>
                  </a:extLst>
                </a:gridCol>
                <a:gridCol w="1598939">
                  <a:extLst>
                    <a:ext uri="{9D8B030D-6E8A-4147-A177-3AD203B41FA5}">
                      <a16:colId xmlns:a16="http://schemas.microsoft.com/office/drawing/2014/main" val="2112115604"/>
                    </a:ext>
                  </a:extLst>
                </a:gridCol>
                <a:gridCol w="2091558">
                  <a:extLst>
                    <a:ext uri="{9D8B030D-6E8A-4147-A177-3AD203B41FA5}">
                      <a16:colId xmlns:a16="http://schemas.microsoft.com/office/drawing/2014/main" val="3877286346"/>
                    </a:ext>
                  </a:extLst>
                </a:gridCol>
                <a:gridCol w="1734207">
                  <a:extLst>
                    <a:ext uri="{9D8B030D-6E8A-4147-A177-3AD203B41FA5}">
                      <a16:colId xmlns:a16="http://schemas.microsoft.com/office/drawing/2014/main" val="1664572599"/>
                    </a:ext>
                  </a:extLst>
                </a:gridCol>
                <a:gridCol w="1548700">
                  <a:extLst>
                    <a:ext uri="{9D8B030D-6E8A-4147-A177-3AD203B41FA5}">
                      <a16:colId xmlns:a16="http://schemas.microsoft.com/office/drawing/2014/main" val="273796846"/>
                    </a:ext>
                  </a:extLst>
                </a:gridCol>
                <a:gridCol w="2035328">
                  <a:extLst>
                    <a:ext uri="{9D8B030D-6E8A-4147-A177-3AD203B41FA5}">
                      <a16:colId xmlns:a16="http://schemas.microsoft.com/office/drawing/2014/main" val="423137837"/>
                    </a:ext>
                  </a:extLst>
                </a:gridCol>
                <a:gridCol w="1451374">
                  <a:extLst>
                    <a:ext uri="{9D8B030D-6E8A-4147-A177-3AD203B41FA5}">
                      <a16:colId xmlns:a16="http://schemas.microsoft.com/office/drawing/2014/main" val="3306798605"/>
                    </a:ext>
                  </a:extLst>
                </a:gridCol>
              </a:tblGrid>
              <a:tr h="32097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Estimated Schedule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Updates and Current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Information Gathered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Challenges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Learnings and Contribution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Sources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541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0951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699" y="892177"/>
            <a:ext cx="6618674" cy="1325563"/>
          </a:xfrm>
        </p:spPr>
        <p:txBody>
          <a:bodyPr/>
          <a:lstStyle/>
          <a:p>
            <a:r>
              <a:rPr lang="en-US" sz="2800" dirty="0">
                <a:latin typeface="+mj-lt"/>
                <a:cs typeface="Times New Roman" panose="02020603050405020304" pitchFamily="18" charset="0"/>
              </a:rPr>
              <a:t>Learnings and Contributions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699" y="2903529"/>
            <a:ext cx="6503263" cy="381794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was able to contact FDOT officials about smart traffic and learn about the rules that vendors' devices must comply with to be installed in intersections and freeways.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was able to gain insight into the future of smart traffic systems and how it is expected to evolve.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Getting a good understanding of the device's software and hardware requirements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A46C4A-D036-4440-BB64-6754F4FF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F172A-5D5D-43CD-A187-DA0D303F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Smart Traffic Vendor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3" name="Table 8">
            <a:extLst>
              <a:ext uri="{FF2B5EF4-FFF2-40B4-BE49-F238E27FC236}">
                <a16:creationId xmlns:a16="http://schemas.microsoft.com/office/drawing/2014/main" id="{B5511715-A1FE-2D15-CF4F-ABD60FA3F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944813"/>
              </p:ext>
            </p:extLst>
          </p:nvPr>
        </p:nvGraphicFramePr>
        <p:xfrm>
          <a:off x="0" y="-19052"/>
          <a:ext cx="12203454" cy="320977"/>
        </p:xfrm>
        <a:graphic>
          <a:graphicData uri="http://schemas.openxmlformats.org/drawingml/2006/table">
            <a:tbl>
              <a:tblPr firstRow="1" firstCol="1" bandRow="1">
                <a:tableStyleId>{1FECB4D8-DB02-4DC6-A0A2-4F2EBAE1DC90}</a:tableStyleId>
              </a:tblPr>
              <a:tblGrid>
                <a:gridCol w="2033909">
                  <a:extLst>
                    <a:ext uri="{9D8B030D-6E8A-4147-A177-3AD203B41FA5}">
                      <a16:colId xmlns:a16="http://schemas.microsoft.com/office/drawing/2014/main" val="3167496563"/>
                    </a:ext>
                  </a:extLst>
                </a:gridCol>
                <a:gridCol w="2033909">
                  <a:extLst>
                    <a:ext uri="{9D8B030D-6E8A-4147-A177-3AD203B41FA5}">
                      <a16:colId xmlns:a16="http://schemas.microsoft.com/office/drawing/2014/main" val="2112115604"/>
                    </a:ext>
                  </a:extLst>
                </a:gridCol>
                <a:gridCol w="2033909">
                  <a:extLst>
                    <a:ext uri="{9D8B030D-6E8A-4147-A177-3AD203B41FA5}">
                      <a16:colId xmlns:a16="http://schemas.microsoft.com/office/drawing/2014/main" val="3877286346"/>
                    </a:ext>
                  </a:extLst>
                </a:gridCol>
                <a:gridCol w="2033909">
                  <a:extLst>
                    <a:ext uri="{9D8B030D-6E8A-4147-A177-3AD203B41FA5}">
                      <a16:colId xmlns:a16="http://schemas.microsoft.com/office/drawing/2014/main" val="1664572599"/>
                    </a:ext>
                  </a:extLst>
                </a:gridCol>
                <a:gridCol w="2033909">
                  <a:extLst>
                    <a:ext uri="{9D8B030D-6E8A-4147-A177-3AD203B41FA5}">
                      <a16:colId xmlns:a16="http://schemas.microsoft.com/office/drawing/2014/main" val="273796846"/>
                    </a:ext>
                  </a:extLst>
                </a:gridCol>
                <a:gridCol w="2033909">
                  <a:extLst>
                    <a:ext uri="{9D8B030D-6E8A-4147-A177-3AD203B41FA5}">
                      <a16:colId xmlns:a16="http://schemas.microsoft.com/office/drawing/2014/main" val="423137837"/>
                    </a:ext>
                  </a:extLst>
                </a:gridCol>
              </a:tblGrid>
              <a:tr h="32097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Estimated Schedule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Updates and Current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Information Gathered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Challenges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Learnings and Contribution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541052"/>
                  </a:ext>
                </a:extLst>
              </a:tr>
            </a:tbl>
          </a:graphicData>
        </a:graphic>
      </p:graphicFrame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74B3D8FD-5CA5-1696-A185-28A4510313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667181"/>
              </p:ext>
            </p:extLst>
          </p:nvPr>
        </p:nvGraphicFramePr>
        <p:xfrm>
          <a:off x="0" y="-19052"/>
          <a:ext cx="12203457" cy="320977"/>
        </p:xfrm>
        <a:graphic>
          <a:graphicData uri="http://schemas.openxmlformats.org/drawingml/2006/table">
            <a:tbl>
              <a:tblPr firstRow="1" firstCol="1" bandRow="1">
                <a:tableStyleId>{1FECB4D8-DB02-4DC6-A0A2-4F2EBAE1DC90}</a:tableStyleId>
              </a:tblPr>
              <a:tblGrid>
                <a:gridCol w="1743351">
                  <a:extLst>
                    <a:ext uri="{9D8B030D-6E8A-4147-A177-3AD203B41FA5}">
                      <a16:colId xmlns:a16="http://schemas.microsoft.com/office/drawing/2014/main" val="3167496563"/>
                    </a:ext>
                  </a:extLst>
                </a:gridCol>
                <a:gridCol w="1598939">
                  <a:extLst>
                    <a:ext uri="{9D8B030D-6E8A-4147-A177-3AD203B41FA5}">
                      <a16:colId xmlns:a16="http://schemas.microsoft.com/office/drawing/2014/main" val="2112115604"/>
                    </a:ext>
                  </a:extLst>
                </a:gridCol>
                <a:gridCol w="2091558">
                  <a:extLst>
                    <a:ext uri="{9D8B030D-6E8A-4147-A177-3AD203B41FA5}">
                      <a16:colId xmlns:a16="http://schemas.microsoft.com/office/drawing/2014/main" val="3877286346"/>
                    </a:ext>
                  </a:extLst>
                </a:gridCol>
                <a:gridCol w="1734207">
                  <a:extLst>
                    <a:ext uri="{9D8B030D-6E8A-4147-A177-3AD203B41FA5}">
                      <a16:colId xmlns:a16="http://schemas.microsoft.com/office/drawing/2014/main" val="1664572599"/>
                    </a:ext>
                  </a:extLst>
                </a:gridCol>
                <a:gridCol w="1548700">
                  <a:extLst>
                    <a:ext uri="{9D8B030D-6E8A-4147-A177-3AD203B41FA5}">
                      <a16:colId xmlns:a16="http://schemas.microsoft.com/office/drawing/2014/main" val="273796846"/>
                    </a:ext>
                  </a:extLst>
                </a:gridCol>
                <a:gridCol w="2035328">
                  <a:extLst>
                    <a:ext uri="{9D8B030D-6E8A-4147-A177-3AD203B41FA5}">
                      <a16:colId xmlns:a16="http://schemas.microsoft.com/office/drawing/2014/main" val="423137837"/>
                    </a:ext>
                  </a:extLst>
                </a:gridCol>
                <a:gridCol w="1451374">
                  <a:extLst>
                    <a:ext uri="{9D8B030D-6E8A-4147-A177-3AD203B41FA5}">
                      <a16:colId xmlns:a16="http://schemas.microsoft.com/office/drawing/2014/main" val="3306798605"/>
                    </a:ext>
                  </a:extLst>
                </a:gridCol>
              </a:tblGrid>
              <a:tr h="32097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Estimated Schedule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Updates and Current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Information Gathered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Challenges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Learnings and Contribution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Sources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541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8469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504873"/>
            <a:ext cx="5111750" cy="1204912"/>
          </a:xfrm>
        </p:spPr>
        <p:txBody>
          <a:bodyPr/>
          <a:lstStyle/>
          <a:p>
            <a:r>
              <a:rPr lang="en-US" dirty="0"/>
              <a:t>Sources: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19BCA-B61F-4EA6-A1FB-CCA3BD850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2231469"/>
            <a:ext cx="5111750" cy="369881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https://visme.co/blog/how-to-write-a-white-paper/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https://notraffic.tech/media-analysts/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https://www.ept.ca/2020/02/miovision-attracts-120-million-of-investor-funding/miovision-logo/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https://notraffic.tech/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https://miovision.com/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60550-EE65-43CE-B899-F421E7428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5E32A-1A8C-43D2-9C6E-12887B4DE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8313-9270-4128-8674-3A3E42B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D2F2286E-DF90-9A90-0065-FADFA3CD63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020945"/>
              </p:ext>
            </p:extLst>
          </p:nvPr>
        </p:nvGraphicFramePr>
        <p:xfrm>
          <a:off x="0" y="-19052"/>
          <a:ext cx="12203457" cy="320977"/>
        </p:xfrm>
        <a:graphic>
          <a:graphicData uri="http://schemas.openxmlformats.org/drawingml/2006/table">
            <a:tbl>
              <a:tblPr firstRow="1" firstCol="1" bandRow="1">
                <a:tableStyleId>{1FECB4D8-DB02-4DC6-A0A2-4F2EBAE1DC90}</a:tableStyleId>
              </a:tblPr>
              <a:tblGrid>
                <a:gridCol w="1743351">
                  <a:extLst>
                    <a:ext uri="{9D8B030D-6E8A-4147-A177-3AD203B41FA5}">
                      <a16:colId xmlns:a16="http://schemas.microsoft.com/office/drawing/2014/main" val="3167496563"/>
                    </a:ext>
                  </a:extLst>
                </a:gridCol>
                <a:gridCol w="1598939">
                  <a:extLst>
                    <a:ext uri="{9D8B030D-6E8A-4147-A177-3AD203B41FA5}">
                      <a16:colId xmlns:a16="http://schemas.microsoft.com/office/drawing/2014/main" val="2112115604"/>
                    </a:ext>
                  </a:extLst>
                </a:gridCol>
                <a:gridCol w="2091558">
                  <a:extLst>
                    <a:ext uri="{9D8B030D-6E8A-4147-A177-3AD203B41FA5}">
                      <a16:colId xmlns:a16="http://schemas.microsoft.com/office/drawing/2014/main" val="3877286346"/>
                    </a:ext>
                  </a:extLst>
                </a:gridCol>
                <a:gridCol w="1734207">
                  <a:extLst>
                    <a:ext uri="{9D8B030D-6E8A-4147-A177-3AD203B41FA5}">
                      <a16:colId xmlns:a16="http://schemas.microsoft.com/office/drawing/2014/main" val="1664572599"/>
                    </a:ext>
                  </a:extLst>
                </a:gridCol>
                <a:gridCol w="1548700">
                  <a:extLst>
                    <a:ext uri="{9D8B030D-6E8A-4147-A177-3AD203B41FA5}">
                      <a16:colId xmlns:a16="http://schemas.microsoft.com/office/drawing/2014/main" val="273796846"/>
                    </a:ext>
                  </a:extLst>
                </a:gridCol>
                <a:gridCol w="2035328">
                  <a:extLst>
                    <a:ext uri="{9D8B030D-6E8A-4147-A177-3AD203B41FA5}">
                      <a16:colId xmlns:a16="http://schemas.microsoft.com/office/drawing/2014/main" val="423137837"/>
                    </a:ext>
                  </a:extLst>
                </a:gridCol>
                <a:gridCol w="1451374">
                  <a:extLst>
                    <a:ext uri="{9D8B030D-6E8A-4147-A177-3AD203B41FA5}">
                      <a16:colId xmlns:a16="http://schemas.microsoft.com/office/drawing/2014/main" val="3306798605"/>
                    </a:ext>
                  </a:extLst>
                </a:gridCol>
              </a:tblGrid>
              <a:tr h="32097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Estimated Schedule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Updates and Current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Information Gathered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Challenges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Learnings and Contribution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Sources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541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2861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9803" y="2729888"/>
            <a:ext cx="4148831" cy="69911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C7382-18E7-4821-8C61-461D6BBE0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0FA1B-5022-47AB-A0AE-8F5C5797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8DF90-6E84-4D20-7434-A327FCB90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 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C5B4A-FA57-C3B1-459B-AE56D36E6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043FE-9836-02B8-884B-338D056AC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Smart Traffic Vendor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848C1-24BD-5E20-8656-7547ACFE9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344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612073"/>
            <a:ext cx="2895600" cy="1325563"/>
          </a:xfrm>
        </p:spPr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324995"/>
            <a:ext cx="2895600" cy="4031354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+mj-lt"/>
                <a:cs typeface="Times New Roman" panose="02020603050405020304" pitchFamily="18" charset="0"/>
              </a:rPr>
              <a:t>Introduction</a:t>
            </a:r>
          </a:p>
          <a:p>
            <a:r>
              <a:rPr lang="en-US" sz="1600" dirty="0">
                <a:latin typeface="+mj-lt"/>
                <a:cs typeface="Times New Roman" panose="02020603050405020304" pitchFamily="18" charset="0"/>
              </a:rPr>
              <a:t>Estimated Schedule</a:t>
            </a:r>
          </a:p>
          <a:p>
            <a:r>
              <a:rPr lang="en-US" sz="1600" dirty="0">
                <a:latin typeface="+mj-lt"/>
                <a:cs typeface="Times New Roman" panose="02020603050405020304" pitchFamily="18" charset="0"/>
              </a:rPr>
              <a:t>Updates &amp; Current Stage</a:t>
            </a:r>
          </a:p>
          <a:p>
            <a:r>
              <a:rPr lang="en-US" sz="1600" dirty="0">
                <a:latin typeface="+mj-lt"/>
                <a:cs typeface="Times New Roman" panose="02020603050405020304" pitchFamily="18" charset="0"/>
              </a:rPr>
              <a:t>Information Gathered</a:t>
            </a:r>
          </a:p>
          <a:p>
            <a:r>
              <a:rPr lang="en-US" sz="1600" dirty="0">
                <a:latin typeface="+mj-lt"/>
                <a:cs typeface="Times New Roman" panose="02020603050405020304" pitchFamily="18" charset="0"/>
              </a:rPr>
              <a:t>Challenges</a:t>
            </a:r>
          </a:p>
          <a:p>
            <a:r>
              <a:rPr lang="en-US" sz="1600" dirty="0">
                <a:latin typeface="+mj-lt"/>
                <a:cs typeface="Times New Roman" panose="02020603050405020304" pitchFamily="18" charset="0"/>
              </a:rPr>
              <a:t>Learnings and Contributions</a:t>
            </a:r>
          </a:p>
          <a:p>
            <a:r>
              <a:rPr lang="en-US" sz="1600" dirty="0">
                <a:latin typeface="+mj-lt"/>
                <a:cs typeface="Times New Roman" panose="02020603050405020304" pitchFamily="18" charset="0"/>
              </a:rPr>
              <a:t>Sources		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5BAF8-EA80-4AD4-8D83-5960C299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>
                <a:latin typeface="+mj-lt"/>
                <a:cs typeface="Times New Roman" panose="02020603050405020304" pitchFamily="18" charset="0"/>
              </a:rPr>
              <a:t>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 dirty="0">
                <a:latin typeface="+mj-lt"/>
                <a:cs typeface="Times New Roman" panose="02020603050405020304" pitchFamily="18" charset="0"/>
              </a:rPr>
              <a:t>Smart Traffic Vendor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>
                <a:latin typeface="+mj-lt"/>
                <a:cs typeface="Times New Roman" panose="02020603050405020304" pitchFamily="18" charset="0"/>
              </a:rPr>
              <a:pPr/>
              <a:t>2</a:t>
            </a:fld>
            <a:endParaRPr 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BAA131-4C5B-42A6-8420-D189E72465A0}"/>
              </a:ext>
            </a:extLst>
          </p:cNvPr>
          <p:cNvSpPr/>
          <p:nvPr/>
        </p:nvSpPr>
        <p:spPr>
          <a:xfrm>
            <a:off x="1402672" y="2108456"/>
            <a:ext cx="166900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73DC4-6ED2-C39E-22E3-694219BC6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D143C-5027-BFEB-DCF9-81BA61B27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Smart Traffic Vendor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ABE1D-405B-B1E5-2D55-7A23CFDB7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7" descr="Qr code">
            <a:extLst>
              <a:ext uri="{FF2B5EF4-FFF2-40B4-BE49-F238E27FC236}">
                <a16:creationId xmlns:a16="http://schemas.microsoft.com/office/drawing/2014/main" id="{38BEEDA2-0F67-39ED-45D8-4775A2538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055" y="1028422"/>
            <a:ext cx="4286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74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671074"/>
            <a:ext cx="5111750" cy="640741"/>
          </a:xfrm>
        </p:spPr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1372766"/>
            <a:ext cx="3547276" cy="476221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+mj-lt"/>
                <a:cs typeface="Times New Roman" panose="02020603050405020304" pitchFamily="18" charset="0"/>
              </a:rPr>
              <a:t>About the Project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>
                <a:latin typeface="+mj-lt"/>
                <a:cs typeface="Times New Roman" panose="02020603050405020304" pitchFamily="18" charset="0"/>
              </a:rPr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>
                <a:latin typeface="+mj-lt"/>
                <a:cs typeface="Times New Roman" panose="02020603050405020304" pitchFamily="18" charset="0"/>
              </a:rPr>
              <a:t>Smart Traffic Vendor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>
                <a:latin typeface="+mj-lt"/>
                <a:cs typeface="Times New Roman" panose="02020603050405020304" pitchFamily="18" charset="0"/>
              </a:rPr>
              <a:pPr/>
              <a:t>3</a:t>
            </a:fld>
            <a:endParaRPr 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9" name="Google Shape;3002;p83">
            <a:extLst>
              <a:ext uri="{FF2B5EF4-FFF2-40B4-BE49-F238E27FC236}">
                <a16:creationId xmlns:a16="http://schemas.microsoft.com/office/drawing/2014/main" id="{90314F34-2A72-42DD-B787-6DFAB3AADCA2}"/>
              </a:ext>
            </a:extLst>
          </p:cNvPr>
          <p:cNvSpPr/>
          <p:nvPr/>
        </p:nvSpPr>
        <p:spPr>
          <a:xfrm>
            <a:off x="5761016" y="4073381"/>
            <a:ext cx="1802755" cy="13917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30775" tIns="45700" rIns="30775" bIns="4570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Vendors adhering to FDOT rules </a:t>
            </a:r>
          </a:p>
        </p:txBody>
      </p:sp>
      <p:cxnSp>
        <p:nvCxnSpPr>
          <p:cNvPr id="20" name="Google Shape;3011;p83">
            <a:extLst>
              <a:ext uri="{FF2B5EF4-FFF2-40B4-BE49-F238E27FC236}">
                <a16:creationId xmlns:a16="http://schemas.microsoft.com/office/drawing/2014/main" id="{FB97B1AA-ED2A-40F3-A3BE-B67C3681CC19}"/>
              </a:ext>
            </a:extLst>
          </p:cNvPr>
          <p:cNvCxnSpPr>
            <a:cxnSpLocks/>
          </p:cNvCxnSpPr>
          <p:nvPr/>
        </p:nvCxnSpPr>
        <p:spPr>
          <a:xfrm>
            <a:off x="1039918" y="2401982"/>
            <a:ext cx="6327564" cy="0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" name="Google Shape;3022;p83">
            <a:extLst>
              <a:ext uri="{FF2B5EF4-FFF2-40B4-BE49-F238E27FC236}">
                <a16:creationId xmlns:a16="http://schemas.microsoft.com/office/drawing/2014/main" id="{FF8CB675-7415-4D56-A5B3-051B2521043A}"/>
              </a:ext>
            </a:extLst>
          </p:cNvPr>
          <p:cNvSpPr/>
          <p:nvPr/>
        </p:nvSpPr>
        <p:spPr>
          <a:xfrm>
            <a:off x="5674823" y="4010201"/>
            <a:ext cx="1979722" cy="1510044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46175" tIns="30775" rIns="30775" bIns="30775" anchor="t" anchorCtr="0">
            <a:noAutofit/>
          </a:bodyPr>
          <a:lstStyle/>
          <a:p>
            <a:pPr marL="70582" marR="0" lvl="0" indent="-70582" algn="l" rtl="0"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" name="Google Shape;3024;p83">
            <a:extLst>
              <a:ext uri="{FF2B5EF4-FFF2-40B4-BE49-F238E27FC236}">
                <a16:creationId xmlns:a16="http://schemas.microsoft.com/office/drawing/2014/main" id="{911068A9-428D-4619-8E60-865A85F6C414}"/>
              </a:ext>
            </a:extLst>
          </p:cNvPr>
          <p:cNvCxnSpPr>
            <a:cxnSpLocks/>
            <a:stCxn id="34" idx="4"/>
            <a:endCxn id="27" idx="0"/>
          </p:cNvCxnSpPr>
          <p:nvPr/>
        </p:nvCxnSpPr>
        <p:spPr>
          <a:xfrm>
            <a:off x="6664684" y="2488612"/>
            <a:ext cx="0" cy="1521589"/>
          </a:xfrm>
          <a:prstGeom prst="straightConnector1">
            <a:avLst/>
          </a:prstGeom>
          <a:noFill/>
          <a:ln w="12700" cap="sq" cmpd="sng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4" name="Google Shape;3025;p83">
            <a:extLst>
              <a:ext uri="{FF2B5EF4-FFF2-40B4-BE49-F238E27FC236}">
                <a16:creationId xmlns:a16="http://schemas.microsoft.com/office/drawing/2014/main" id="{ACBCF23A-1E62-4848-811C-40D79838A08A}"/>
              </a:ext>
            </a:extLst>
          </p:cNvPr>
          <p:cNvSpPr/>
          <p:nvPr/>
        </p:nvSpPr>
        <p:spPr>
          <a:xfrm>
            <a:off x="6578051" y="2315347"/>
            <a:ext cx="173265" cy="173265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002;p83">
            <a:extLst>
              <a:ext uri="{FF2B5EF4-FFF2-40B4-BE49-F238E27FC236}">
                <a16:creationId xmlns:a16="http://schemas.microsoft.com/office/drawing/2014/main" id="{40F5C482-726C-4EE5-8B87-4930B047FDE2}"/>
              </a:ext>
            </a:extLst>
          </p:cNvPr>
          <p:cNvSpPr/>
          <p:nvPr/>
        </p:nvSpPr>
        <p:spPr>
          <a:xfrm>
            <a:off x="3951568" y="3270528"/>
            <a:ext cx="1515987" cy="11424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30775" tIns="45700" rIns="30775" bIns="4570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Comparing the Hardware, Software, Costs, efficiency …</a:t>
            </a:r>
            <a:endParaRPr lang="en-US" sz="14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9" name="Google Shape;3022;p83">
            <a:extLst>
              <a:ext uri="{FF2B5EF4-FFF2-40B4-BE49-F238E27FC236}">
                <a16:creationId xmlns:a16="http://schemas.microsoft.com/office/drawing/2014/main" id="{E9F2E49C-0061-4FDB-B6BD-8D100D743FDD}"/>
              </a:ext>
            </a:extLst>
          </p:cNvPr>
          <p:cNvSpPr/>
          <p:nvPr/>
        </p:nvSpPr>
        <p:spPr>
          <a:xfrm>
            <a:off x="3847935" y="3192620"/>
            <a:ext cx="1723255" cy="129874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46175" tIns="30775" rIns="30775" bIns="30775" anchor="t" anchorCtr="0">
            <a:noAutofit/>
          </a:bodyPr>
          <a:lstStyle/>
          <a:p>
            <a:pPr marL="70582" marR="0" lvl="0" indent="-70582" algn="l" rtl="0"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" name="Google Shape;3024;p83">
            <a:extLst>
              <a:ext uri="{FF2B5EF4-FFF2-40B4-BE49-F238E27FC236}">
                <a16:creationId xmlns:a16="http://schemas.microsoft.com/office/drawing/2014/main" id="{7DB50E5D-A953-4976-9C45-A5BD0AC8BD99}"/>
              </a:ext>
            </a:extLst>
          </p:cNvPr>
          <p:cNvCxnSpPr>
            <a:cxnSpLocks/>
            <a:stCxn id="41" idx="4"/>
            <a:endCxn id="39" idx="0"/>
          </p:cNvCxnSpPr>
          <p:nvPr/>
        </p:nvCxnSpPr>
        <p:spPr>
          <a:xfrm>
            <a:off x="4709563" y="2496849"/>
            <a:ext cx="0" cy="695771"/>
          </a:xfrm>
          <a:prstGeom prst="straightConnector1">
            <a:avLst/>
          </a:prstGeom>
          <a:noFill/>
          <a:ln w="12700" cap="sq" cmpd="sng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41" name="Google Shape;3025;p83">
            <a:extLst>
              <a:ext uri="{FF2B5EF4-FFF2-40B4-BE49-F238E27FC236}">
                <a16:creationId xmlns:a16="http://schemas.microsoft.com/office/drawing/2014/main" id="{837CA33A-3ADE-46AF-98BA-7F106EC31E40}"/>
              </a:ext>
            </a:extLst>
          </p:cNvPr>
          <p:cNvSpPr/>
          <p:nvPr/>
        </p:nvSpPr>
        <p:spPr>
          <a:xfrm>
            <a:off x="4622930" y="2323584"/>
            <a:ext cx="173265" cy="173265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3002;p83">
            <a:extLst>
              <a:ext uri="{FF2B5EF4-FFF2-40B4-BE49-F238E27FC236}">
                <a16:creationId xmlns:a16="http://schemas.microsoft.com/office/drawing/2014/main" id="{2FE6BD18-ADD5-426E-B8B0-1A76612FB6E0}"/>
              </a:ext>
            </a:extLst>
          </p:cNvPr>
          <p:cNvSpPr/>
          <p:nvPr/>
        </p:nvSpPr>
        <p:spPr>
          <a:xfrm>
            <a:off x="524334" y="3264056"/>
            <a:ext cx="1525161" cy="11467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30775" tIns="45700" rIns="30775" bIns="4570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Publishing a White Paper</a:t>
            </a:r>
          </a:p>
        </p:txBody>
      </p:sp>
      <p:sp>
        <p:nvSpPr>
          <p:cNvPr id="43" name="Google Shape;3022;p83">
            <a:extLst>
              <a:ext uri="{FF2B5EF4-FFF2-40B4-BE49-F238E27FC236}">
                <a16:creationId xmlns:a16="http://schemas.microsoft.com/office/drawing/2014/main" id="{E522B949-C95E-4FDC-833A-11A895EFE56A}"/>
              </a:ext>
            </a:extLst>
          </p:cNvPr>
          <p:cNvSpPr/>
          <p:nvPr/>
        </p:nvSpPr>
        <p:spPr>
          <a:xfrm>
            <a:off x="404426" y="3191954"/>
            <a:ext cx="1723255" cy="1297258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46175" tIns="30775" rIns="30775" bIns="30775" anchor="t" anchorCtr="0">
            <a:noAutofit/>
          </a:bodyPr>
          <a:lstStyle/>
          <a:p>
            <a:pPr marL="70582" marR="0" lvl="0" indent="-70582" algn="l" rtl="0"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" name="Google Shape;3024;p83">
            <a:extLst>
              <a:ext uri="{FF2B5EF4-FFF2-40B4-BE49-F238E27FC236}">
                <a16:creationId xmlns:a16="http://schemas.microsoft.com/office/drawing/2014/main" id="{8FE71B38-2427-4B8B-80BF-A8F9BC4C851D}"/>
              </a:ext>
            </a:extLst>
          </p:cNvPr>
          <p:cNvCxnSpPr>
            <a:cxnSpLocks/>
            <a:stCxn id="45" idx="4"/>
            <a:endCxn id="43" idx="0"/>
          </p:cNvCxnSpPr>
          <p:nvPr/>
        </p:nvCxnSpPr>
        <p:spPr>
          <a:xfrm>
            <a:off x="1261060" y="2488613"/>
            <a:ext cx="4994" cy="703341"/>
          </a:xfrm>
          <a:prstGeom prst="straightConnector1">
            <a:avLst/>
          </a:prstGeom>
          <a:noFill/>
          <a:ln w="12700" cap="sq" cmpd="sng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45" name="Google Shape;3025;p83">
            <a:extLst>
              <a:ext uri="{FF2B5EF4-FFF2-40B4-BE49-F238E27FC236}">
                <a16:creationId xmlns:a16="http://schemas.microsoft.com/office/drawing/2014/main" id="{B09C7A56-D6CC-45FA-8C0A-EB4F394973D7}"/>
              </a:ext>
            </a:extLst>
          </p:cNvPr>
          <p:cNvSpPr/>
          <p:nvPr/>
        </p:nvSpPr>
        <p:spPr>
          <a:xfrm>
            <a:off x="1174427" y="2315348"/>
            <a:ext cx="173265" cy="173265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A picture containing text, businesscard, screenshot&#10;&#10;Description automatically generated">
            <a:extLst>
              <a:ext uri="{FF2B5EF4-FFF2-40B4-BE49-F238E27FC236}">
                <a16:creationId xmlns:a16="http://schemas.microsoft.com/office/drawing/2014/main" id="{5CF77EEE-15A4-3992-7320-088012DF9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043" y="3760973"/>
            <a:ext cx="3417181" cy="883353"/>
          </a:xfrm>
          <a:prstGeom prst="rect">
            <a:avLst/>
          </a:prstGeom>
        </p:spPr>
      </p:pic>
      <p:sp>
        <p:nvSpPr>
          <p:cNvPr id="87" name="Google Shape;3002;p83">
            <a:extLst>
              <a:ext uri="{FF2B5EF4-FFF2-40B4-BE49-F238E27FC236}">
                <a16:creationId xmlns:a16="http://schemas.microsoft.com/office/drawing/2014/main" id="{17C08378-FB02-DF29-211F-3897924BF841}"/>
              </a:ext>
            </a:extLst>
          </p:cNvPr>
          <p:cNvSpPr/>
          <p:nvPr/>
        </p:nvSpPr>
        <p:spPr>
          <a:xfrm>
            <a:off x="2105139" y="4828015"/>
            <a:ext cx="1795936" cy="15243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30775" tIns="45700" rIns="30775" bIns="4570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Target Companies :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NoTraffic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Miovision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RythmEngineering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Iteris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Wavetronics</a:t>
            </a:r>
          </a:p>
          <a:p>
            <a:pPr algn="ctr"/>
            <a:endParaRPr lang="en-US" sz="14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88" name="Google Shape;3022;p83">
            <a:extLst>
              <a:ext uri="{FF2B5EF4-FFF2-40B4-BE49-F238E27FC236}">
                <a16:creationId xmlns:a16="http://schemas.microsoft.com/office/drawing/2014/main" id="{E3517AE3-514A-8B7D-067E-2D6BDF7EDD61}"/>
              </a:ext>
            </a:extLst>
          </p:cNvPr>
          <p:cNvSpPr/>
          <p:nvPr/>
        </p:nvSpPr>
        <p:spPr>
          <a:xfrm>
            <a:off x="2049494" y="4754089"/>
            <a:ext cx="1902073" cy="1688887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46175" tIns="30775" rIns="30775" bIns="30775" anchor="t" anchorCtr="0">
            <a:noAutofit/>
          </a:bodyPr>
          <a:lstStyle/>
          <a:p>
            <a:pPr marL="70582" marR="0" lvl="0" indent="-70582" algn="l" rtl="0"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" name="Google Shape;3024;p83">
            <a:extLst>
              <a:ext uri="{FF2B5EF4-FFF2-40B4-BE49-F238E27FC236}">
                <a16:creationId xmlns:a16="http://schemas.microsoft.com/office/drawing/2014/main" id="{00924FD9-99A8-EE54-D8DE-AA2390F9A192}"/>
              </a:ext>
            </a:extLst>
          </p:cNvPr>
          <p:cNvCxnSpPr>
            <a:cxnSpLocks/>
            <a:stCxn id="90" idx="4"/>
            <a:endCxn id="88" idx="0"/>
          </p:cNvCxnSpPr>
          <p:nvPr/>
        </p:nvCxnSpPr>
        <p:spPr>
          <a:xfrm flipH="1">
            <a:off x="3000531" y="2488612"/>
            <a:ext cx="27501" cy="2265477"/>
          </a:xfrm>
          <a:prstGeom prst="straightConnector1">
            <a:avLst/>
          </a:prstGeom>
          <a:noFill/>
          <a:ln w="12700" cap="sq" cmpd="sng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90" name="Google Shape;3025;p83">
            <a:extLst>
              <a:ext uri="{FF2B5EF4-FFF2-40B4-BE49-F238E27FC236}">
                <a16:creationId xmlns:a16="http://schemas.microsoft.com/office/drawing/2014/main" id="{742F419E-3D58-79A9-9A1F-0D9D9BF67FE5}"/>
              </a:ext>
            </a:extLst>
          </p:cNvPr>
          <p:cNvSpPr/>
          <p:nvPr/>
        </p:nvSpPr>
        <p:spPr>
          <a:xfrm>
            <a:off x="2941399" y="2315347"/>
            <a:ext cx="173265" cy="173265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D94970E6-1F12-6C69-F8C2-DDC294CB0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75288"/>
              </p:ext>
            </p:extLst>
          </p:nvPr>
        </p:nvGraphicFramePr>
        <p:xfrm>
          <a:off x="0" y="-19052"/>
          <a:ext cx="12203457" cy="320977"/>
        </p:xfrm>
        <a:graphic>
          <a:graphicData uri="http://schemas.openxmlformats.org/drawingml/2006/table">
            <a:tbl>
              <a:tblPr firstRow="1" firstCol="1" bandRow="1">
                <a:tableStyleId>{1FECB4D8-DB02-4DC6-A0A2-4F2EBAE1DC90}</a:tableStyleId>
              </a:tblPr>
              <a:tblGrid>
                <a:gridCol w="1743351">
                  <a:extLst>
                    <a:ext uri="{9D8B030D-6E8A-4147-A177-3AD203B41FA5}">
                      <a16:colId xmlns:a16="http://schemas.microsoft.com/office/drawing/2014/main" val="3167496563"/>
                    </a:ext>
                  </a:extLst>
                </a:gridCol>
                <a:gridCol w="1743351">
                  <a:extLst>
                    <a:ext uri="{9D8B030D-6E8A-4147-A177-3AD203B41FA5}">
                      <a16:colId xmlns:a16="http://schemas.microsoft.com/office/drawing/2014/main" val="2112115604"/>
                    </a:ext>
                  </a:extLst>
                </a:gridCol>
                <a:gridCol w="2073270">
                  <a:extLst>
                    <a:ext uri="{9D8B030D-6E8A-4147-A177-3AD203B41FA5}">
                      <a16:colId xmlns:a16="http://schemas.microsoft.com/office/drawing/2014/main" val="3877286346"/>
                    </a:ext>
                  </a:extLst>
                </a:gridCol>
                <a:gridCol w="1786759">
                  <a:extLst>
                    <a:ext uri="{9D8B030D-6E8A-4147-A177-3AD203B41FA5}">
                      <a16:colId xmlns:a16="http://schemas.microsoft.com/office/drawing/2014/main" val="1664572599"/>
                    </a:ext>
                  </a:extLst>
                </a:gridCol>
                <a:gridCol w="1370024">
                  <a:extLst>
                    <a:ext uri="{9D8B030D-6E8A-4147-A177-3AD203B41FA5}">
                      <a16:colId xmlns:a16="http://schemas.microsoft.com/office/drawing/2014/main" val="273796846"/>
                    </a:ext>
                  </a:extLst>
                </a:gridCol>
                <a:gridCol w="2108900">
                  <a:extLst>
                    <a:ext uri="{9D8B030D-6E8A-4147-A177-3AD203B41FA5}">
                      <a16:colId xmlns:a16="http://schemas.microsoft.com/office/drawing/2014/main" val="423137837"/>
                    </a:ext>
                  </a:extLst>
                </a:gridCol>
                <a:gridCol w="1377802">
                  <a:extLst>
                    <a:ext uri="{9D8B030D-6E8A-4147-A177-3AD203B41FA5}">
                      <a16:colId xmlns:a16="http://schemas.microsoft.com/office/drawing/2014/main" val="2599015853"/>
                    </a:ext>
                  </a:extLst>
                </a:gridCol>
              </a:tblGrid>
              <a:tr h="32097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Introduction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Estimated Schedule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Updates and Current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Information Gathered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Challenges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Learnings and Contribution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Sources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541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334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8" grpId="0" animBg="1"/>
      <p:bldP spid="42" grpId="0" animBg="1"/>
      <p:bldP spid="8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644300"/>
            <a:ext cx="2842294" cy="1207273"/>
          </a:xfrm>
        </p:spPr>
        <p:txBody>
          <a:bodyPr/>
          <a:lstStyle/>
          <a:p>
            <a:r>
              <a:rPr lang="en-US" dirty="0"/>
              <a:t>Estimated Schedule</a:t>
            </a:r>
          </a:p>
        </p:txBody>
      </p:sp>
      <p:graphicFrame>
        <p:nvGraphicFramePr>
          <p:cNvPr id="5" name="Google Shape;2958;p82">
            <a:extLst>
              <a:ext uri="{FF2B5EF4-FFF2-40B4-BE49-F238E27FC236}">
                <a16:creationId xmlns:a16="http://schemas.microsoft.com/office/drawing/2014/main" id="{37873620-03C4-462F-B17E-1F5C669FB2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079079"/>
              </p:ext>
            </p:extLst>
          </p:nvPr>
        </p:nvGraphicFramePr>
        <p:xfrm>
          <a:off x="6098610" y="3356138"/>
          <a:ext cx="5617200" cy="30873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3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6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6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6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87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7675" marR="87675" marT="43850" marB="43850">
                    <a:lnL w="9525" cap="flat" cmpd="sng">
                      <a:solidFill>
                        <a:srgbClr val="CACACA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ACACA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7675" marR="87675" marT="43850" marB="43850">
                    <a:lnL w="9525" cap="flat" cmpd="sng" algn="ctr">
                      <a:solidFill>
                        <a:srgbClr val="CACACA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ACACA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7675" marR="87675" marT="43850" marB="43850">
                    <a:lnL w="9525" cap="flat" cmpd="sng" algn="ctr">
                      <a:solidFill>
                        <a:srgbClr val="CACACA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ACACA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7675" marR="87675" marT="43850" marB="43850">
                    <a:lnL w="9525" cap="flat" cmpd="sng" algn="ctr">
                      <a:solidFill>
                        <a:srgbClr val="CACACA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ACACA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7675" marR="87675" marT="43850" marB="43850">
                    <a:lnL w="9525" cap="flat" cmpd="sng" algn="ctr">
                      <a:solidFill>
                        <a:srgbClr val="CACACA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ACACA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7675" marR="87675" marT="43850" marB="43850">
                    <a:lnL w="9525" cap="flat" cmpd="sng" algn="ctr">
                      <a:solidFill>
                        <a:srgbClr val="CACACA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ACACA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Google Shape;2971;p82">
            <a:extLst>
              <a:ext uri="{FF2B5EF4-FFF2-40B4-BE49-F238E27FC236}">
                <a16:creationId xmlns:a16="http://schemas.microsoft.com/office/drawing/2014/main" id="{CEA51069-ED3C-4BC8-8D9B-1DE035E577B5}"/>
              </a:ext>
            </a:extLst>
          </p:cNvPr>
          <p:cNvSpPr/>
          <p:nvPr/>
        </p:nvSpPr>
        <p:spPr>
          <a:xfrm>
            <a:off x="6098610" y="3844238"/>
            <a:ext cx="3735034" cy="504483"/>
          </a:xfrm>
          <a:prstGeom prst="homePlate">
            <a:avLst>
              <a:gd name="adj" fmla="val 50000"/>
            </a:avLst>
          </a:prstGeom>
          <a:solidFill>
            <a:srgbClr val="E9E6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Conduct studies for real-world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performance evaluation</a:t>
            </a:r>
            <a:endParaRPr sz="140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1" name="Google Shape;2971;p82">
            <a:extLst>
              <a:ext uri="{FF2B5EF4-FFF2-40B4-BE49-F238E27FC236}">
                <a16:creationId xmlns:a16="http://schemas.microsoft.com/office/drawing/2014/main" id="{E76AC9C8-8624-4A90-8F8D-806D9783953D}"/>
              </a:ext>
            </a:extLst>
          </p:cNvPr>
          <p:cNvSpPr/>
          <p:nvPr/>
        </p:nvSpPr>
        <p:spPr>
          <a:xfrm>
            <a:off x="6098609" y="4458348"/>
            <a:ext cx="4678881" cy="504483"/>
          </a:xfrm>
          <a:prstGeom prst="homePlate">
            <a:avLst>
              <a:gd name="adj" fmla="val 50000"/>
            </a:avLst>
          </a:prstGeom>
          <a:solidFill>
            <a:srgbClr val="E9E6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latin typeface="Arial"/>
                <a:ea typeface="Arial"/>
                <a:cs typeface="Arial"/>
                <a:sym typeface="Arial"/>
              </a:rPr>
              <a:t>Scientific Paper Drafting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971;p82">
            <a:extLst>
              <a:ext uri="{FF2B5EF4-FFF2-40B4-BE49-F238E27FC236}">
                <a16:creationId xmlns:a16="http://schemas.microsoft.com/office/drawing/2014/main" id="{13637D51-CF65-4931-A5B6-563B700C951D}"/>
              </a:ext>
            </a:extLst>
          </p:cNvPr>
          <p:cNvSpPr/>
          <p:nvPr/>
        </p:nvSpPr>
        <p:spPr>
          <a:xfrm>
            <a:off x="6098610" y="5072458"/>
            <a:ext cx="5581444" cy="504483"/>
          </a:xfrm>
          <a:prstGeom prst="homePlate">
            <a:avLst>
              <a:gd name="adj" fmla="val 50000"/>
            </a:avLst>
          </a:prstGeom>
          <a:solidFill>
            <a:srgbClr val="E9E6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latin typeface="Arial"/>
                <a:ea typeface="Arial"/>
                <a:cs typeface="Arial"/>
                <a:sym typeface="Arial"/>
              </a:rPr>
              <a:t>Final presentation to investors and final report submission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Graphic 25" descr="Badge Tick outline">
            <a:extLst>
              <a:ext uri="{FF2B5EF4-FFF2-40B4-BE49-F238E27FC236}">
                <a16:creationId xmlns:a16="http://schemas.microsoft.com/office/drawing/2014/main" id="{8C844A81-3469-41E8-B08E-AC4404BAF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4152" y="3844238"/>
            <a:ext cx="504483" cy="504483"/>
          </a:xfrm>
          <a:prstGeom prst="rect">
            <a:avLst/>
          </a:prstGeom>
        </p:spPr>
      </p:pic>
      <p:pic>
        <p:nvPicPr>
          <p:cNvPr id="27" name="Graphic 26" descr="Badge Tick outline">
            <a:extLst>
              <a:ext uri="{FF2B5EF4-FFF2-40B4-BE49-F238E27FC236}">
                <a16:creationId xmlns:a16="http://schemas.microsoft.com/office/drawing/2014/main" id="{4989F0A1-1C7A-437F-9CD4-AA646CCBF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0766" y="4458348"/>
            <a:ext cx="504483" cy="504483"/>
          </a:xfrm>
          <a:prstGeom prst="rect">
            <a:avLst/>
          </a:prstGeom>
        </p:spPr>
      </p:pic>
      <p:pic>
        <p:nvPicPr>
          <p:cNvPr id="28" name="Graphic 27" descr="Badge Tick outline">
            <a:extLst>
              <a:ext uri="{FF2B5EF4-FFF2-40B4-BE49-F238E27FC236}">
                <a16:creationId xmlns:a16="http://schemas.microsoft.com/office/drawing/2014/main" id="{9B272164-9783-42C8-88B7-DEAD10EC1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1208" y="5072457"/>
            <a:ext cx="504483" cy="50448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2D06B7D-8E4E-4C32-A292-03442ECA7EDF}"/>
              </a:ext>
            </a:extLst>
          </p:cNvPr>
          <p:cNvSpPr/>
          <p:nvPr/>
        </p:nvSpPr>
        <p:spPr>
          <a:xfrm>
            <a:off x="11283520" y="2513928"/>
            <a:ext cx="834500" cy="423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30</a:t>
            </a:r>
            <a:r>
              <a:rPr lang="en-US" sz="1100" baseline="30000" dirty="0">
                <a:solidFill>
                  <a:schemeClr val="tx1"/>
                </a:solidFill>
              </a:rPr>
              <a:t>th</a:t>
            </a:r>
            <a:r>
              <a:rPr lang="en-US" sz="1100" dirty="0">
                <a:solidFill>
                  <a:schemeClr val="tx1"/>
                </a:solidFill>
              </a:rPr>
              <a:t> Dec 2022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4A57BFE-16D2-403F-B545-C6512111E0E9}"/>
              </a:ext>
            </a:extLst>
          </p:cNvPr>
          <p:cNvCxnSpPr>
            <a:cxnSpLocks/>
            <a:endCxn id="29" idx="2"/>
          </p:cNvCxnSpPr>
          <p:nvPr/>
        </p:nvCxnSpPr>
        <p:spPr>
          <a:xfrm flipH="1" flipV="1">
            <a:off x="11700770" y="2937340"/>
            <a:ext cx="0" cy="41879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076C4FD-6ABD-4D91-B356-58BF32BCADA8}"/>
              </a:ext>
            </a:extLst>
          </p:cNvPr>
          <p:cNvSpPr/>
          <p:nvPr/>
        </p:nvSpPr>
        <p:spPr>
          <a:xfrm>
            <a:off x="10363054" y="2513928"/>
            <a:ext cx="834500" cy="423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1</a:t>
            </a:r>
            <a:r>
              <a:rPr lang="en-US" sz="1100" baseline="30000" dirty="0">
                <a:solidFill>
                  <a:schemeClr val="tx1"/>
                </a:solidFill>
              </a:rPr>
              <a:t>st</a:t>
            </a:r>
            <a:r>
              <a:rPr lang="en-US" sz="1100" dirty="0">
                <a:solidFill>
                  <a:schemeClr val="tx1"/>
                </a:solidFill>
              </a:rPr>
              <a:t> Dec 2022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2A17145-483E-45EF-B119-875F1737A7F1}"/>
              </a:ext>
            </a:extLst>
          </p:cNvPr>
          <p:cNvCxnSpPr>
            <a:cxnSpLocks/>
            <a:endCxn id="35" idx="2"/>
          </p:cNvCxnSpPr>
          <p:nvPr/>
        </p:nvCxnSpPr>
        <p:spPr>
          <a:xfrm flipH="1" flipV="1">
            <a:off x="10780304" y="2937340"/>
            <a:ext cx="0" cy="41879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6097760-10F2-45FC-BFB1-49416C5E7BDD}"/>
              </a:ext>
            </a:extLst>
          </p:cNvPr>
          <p:cNvSpPr/>
          <p:nvPr/>
        </p:nvSpPr>
        <p:spPr>
          <a:xfrm>
            <a:off x="9416394" y="2513928"/>
            <a:ext cx="834500" cy="423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25</a:t>
            </a:r>
            <a:r>
              <a:rPr lang="en-US" sz="1100" baseline="30000" dirty="0">
                <a:solidFill>
                  <a:schemeClr val="tx1"/>
                </a:solidFill>
              </a:rPr>
              <a:t>th</a:t>
            </a:r>
            <a:r>
              <a:rPr lang="en-US" sz="1100" dirty="0">
                <a:solidFill>
                  <a:schemeClr val="tx1"/>
                </a:solidFill>
              </a:rPr>
              <a:t> Nov 2022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301B0FB-95C6-4BB0-97B1-E59DFAD1D4BF}"/>
              </a:ext>
            </a:extLst>
          </p:cNvPr>
          <p:cNvCxnSpPr>
            <a:cxnSpLocks/>
            <a:endCxn id="37" idx="2"/>
          </p:cNvCxnSpPr>
          <p:nvPr/>
        </p:nvCxnSpPr>
        <p:spPr>
          <a:xfrm flipH="1" flipV="1">
            <a:off x="9833644" y="2937340"/>
            <a:ext cx="0" cy="41879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892F0264-BC06-2B04-80B4-51BD3ED50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401464"/>
              </p:ext>
            </p:extLst>
          </p:nvPr>
        </p:nvGraphicFramePr>
        <p:xfrm>
          <a:off x="0" y="-19052"/>
          <a:ext cx="12203457" cy="320977"/>
        </p:xfrm>
        <a:graphic>
          <a:graphicData uri="http://schemas.openxmlformats.org/drawingml/2006/table">
            <a:tbl>
              <a:tblPr firstRow="1" firstCol="1" bandRow="1">
                <a:tableStyleId>{1FECB4D8-DB02-4DC6-A0A2-4F2EBAE1DC90}</a:tableStyleId>
              </a:tblPr>
              <a:tblGrid>
                <a:gridCol w="1743351">
                  <a:extLst>
                    <a:ext uri="{9D8B030D-6E8A-4147-A177-3AD203B41FA5}">
                      <a16:colId xmlns:a16="http://schemas.microsoft.com/office/drawing/2014/main" val="3167496563"/>
                    </a:ext>
                  </a:extLst>
                </a:gridCol>
                <a:gridCol w="1743351">
                  <a:extLst>
                    <a:ext uri="{9D8B030D-6E8A-4147-A177-3AD203B41FA5}">
                      <a16:colId xmlns:a16="http://schemas.microsoft.com/office/drawing/2014/main" val="2112115604"/>
                    </a:ext>
                  </a:extLst>
                </a:gridCol>
                <a:gridCol w="2083781">
                  <a:extLst>
                    <a:ext uri="{9D8B030D-6E8A-4147-A177-3AD203B41FA5}">
                      <a16:colId xmlns:a16="http://schemas.microsoft.com/office/drawing/2014/main" val="3877286346"/>
                    </a:ext>
                  </a:extLst>
                </a:gridCol>
                <a:gridCol w="1870841">
                  <a:extLst>
                    <a:ext uri="{9D8B030D-6E8A-4147-A177-3AD203B41FA5}">
                      <a16:colId xmlns:a16="http://schemas.microsoft.com/office/drawing/2014/main" val="1664572599"/>
                    </a:ext>
                  </a:extLst>
                </a:gridCol>
                <a:gridCol w="1275431">
                  <a:extLst>
                    <a:ext uri="{9D8B030D-6E8A-4147-A177-3AD203B41FA5}">
                      <a16:colId xmlns:a16="http://schemas.microsoft.com/office/drawing/2014/main" val="273796846"/>
                    </a:ext>
                  </a:extLst>
                </a:gridCol>
                <a:gridCol w="2066859">
                  <a:extLst>
                    <a:ext uri="{9D8B030D-6E8A-4147-A177-3AD203B41FA5}">
                      <a16:colId xmlns:a16="http://schemas.microsoft.com/office/drawing/2014/main" val="423137837"/>
                    </a:ext>
                  </a:extLst>
                </a:gridCol>
                <a:gridCol w="1419843">
                  <a:extLst>
                    <a:ext uri="{9D8B030D-6E8A-4147-A177-3AD203B41FA5}">
                      <a16:colId xmlns:a16="http://schemas.microsoft.com/office/drawing/2014/main" val="2628184451"/>
                    </a:ext>
                  </a:extLst>
                </a:gridCol>
              </a:tblGrid>
              <a:tr h="32097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Estimated Schedule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Updates and Current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Information Gathered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Challenges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Learnings and Contribution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Sources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541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1" grpId="0" animBg="1"/>
      <p:bldP spid="23" grpId="0" animBg="1"/>
      <p:bldP spid="29" grpId="0" animBg="1"/>
      <p:bldP spid="35" grpId="0" animBg="1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597441"/>
            <a:ext cx="5553630" cy="1204912"/>
          </a:xfrm>
        </p:spPr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Updates and Current Stage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>
                <a:latin typeface="+mj-lt"/>
                <a:cs typeface="Times New Roman" panose="02020603050405020304" pitchFamily="18" charset="0"/>
              </a:rPr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>
                <a:latin typeface="+mj-lt"/>
                <a:cs typeface="Times New Roman" panose="02020603050405020304" pitchFamily="18" charset="0"/>
              </a:rPr>
              <a:t>Smart Traffic Vendor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>
                <a:latin typeface="+mj-lt"/>
                <a:cs typeface="Times New Roman" panose="02020603050405020304" pitchFamily="18" charset="0"/>
              </a:rPr>
              <a:pPr/>
              <a:t>5</a:t>
            </a:fld>
            <a:endParaRPr 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3872A5C-38CD-A7AF-A155-16BD09883EF6}"/>
              </a:ext>
            </a:extLst>
          </p:cNvPr>
          <p:cNvSpPr txBox="1">
            <a:spLocks/>
          </p:cNvSpPr>
          <p:nvPr/>
        </p:nvSpPr>
        <p:spPr>
          <a:xfrm>
            <a:off x="1362074" y="2205386"/>
            <a:ext cx="5198523" cy="3511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Initially, we focused on contacting vendors and obtaining quotes from them.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Furthermore, the policies with which the vendors must comply were investigated.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The project has been delayed due to issues with partnership between COX and ASU collaboratory.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Hence, I started researching about the vendors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Thus, I chose NoTaffic and Miovision</a:t>
            </a:r>
          </a:p>
        </p:txBody>
      </p:sp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EB72D77C-42C2-E937-75CB-8D50EF963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6337" y="4957655"/>
            <a:ext cx="3138822" cy="1655747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C09549D8-5400-1F2B-6BF9-BC2B03ACA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6337" y="4160998"/>
            <a:ext cx="3138822" cy="603221"/>
          </a:xfrm>
          <a:prstGeom prst="rect">
            <a:avLst/>
          </a:prstGeom>
        </p:spPr>
      </p:pic>
      <p:graphicFrame>
        <p:nvGraphicFramePr>
          <p:cNvPr id="3" name="Table 8">
            <a:extLst>
              <a:ext uri="{FF2B5EF4-FFF2-40B4-BE49-F238E27FC236}">
                <a16:creationId xmlns:a16="http://schemas.microsoft.com/office/drawing/2014/main" id="{7FE5A912-ED4B-1FE5-A684-E396AD9E0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644905"/>
              </p:ext>
            </p:extLst>
          </p:nvPr>
        </p:nvGraphicFramePr>
        <p:xfrm>
          <a:off x="0" y="-19052"/>
          <a:ext cx="12203457" cy="320977"/>
        </p:xfrm>
        <a:graphic>
          <a:graphicData uri="http://schemas.openxmlformats.org/drawingml/2006/table">
            <a:tbl>
              <a:tblPr firstRow="1" firstCol="1" bandRow="1">
                <a:tableStyleId>{1FECB4D8-DB02-4DC6-A0A2-4F2EBAE1DC90}</a:tableStyleId>
              </a:tblPr>
              <a:tblGrid>
                <a:gridCol w="1743351">
                  <a:extLst>
                    <a:ext uri="{9D8B030D-6E8A-4147-A177-3AD203B41FA5}">
                      <a16:colId xmlns:a16="http://schemas.microsoft.com/office/drawing/2014/main" val="3167496563"/>
                    </a:ext>
                  </a:extLst>
                </a:gridCol>
                <a:gridCol w="1743351">
                  <a:extLst>
                    <a:ext uri="{9D8B030D-6E8A-4147-A177-3AD203B41FA5}">
                      <a16:colId xmlns:a16="http://schemas.microsoft.com/office/drawing/2014/main" val="2112115604"/>
                    </a:ext>
                  </a:extLst>
                </a:gridCol>
                <a:gridCol w="2073270">
                  <a:extLst>
                    <a:ext uri="{9D8B030D-6E8A-4147-A177-3AD203B41FA5}">
                      <a16:colId xmlns:a16="http://schemas.microsoft.com/office/drawing/2014/main" val="3877286346"/>
                    </a:ext>
                  </a:extLst>
                </a:gridCol>
                <a:gridCol w="1755228">
                  <a:extLst>
                    <a:ext uri="{9D8B030D-6E8A-4147-A177-3AD203B41FA5}">
                      <a16:colId xmlns:a16="http://schemas.microsoft.com/office/drawing/2014/main" val="1664572599"/>
                    </a:ext>
                  </a:extLst>
                </a:gridCol>
                <a:gridCol w="1401555">
                  <a:extLst>
                    <a:ext uri="{9D8B030D-6E8A-4147-A177-3AD203B41FA5}">
                      <a16:colId xmlns:a16="http://schemas.microsoft.com/office/drawing/2014/main" val="273796846"/>
                    </a:ext>
                  </a:extLst>
                </a:gridCol>
                <a:gridCol w="2087879">
                  <a:extLst>
                    <a:ext uri="{9D8B030D-6E8A-4147-A177-3AD203B41FA5}">
                      <a16:colId xmlns:a16="http://schemas.microsoft.com/office/drawing/2014/main" val="423137837"/>
                    </a:ext>
                  </a:extLst>
                </a:gridCol>
                <a:gridCol w="1398823">
                  <a:extLst>
                    <a:ext uri="{9D8B030D-6E8A-4147-A177-3AD203B41FA5}">
                      <a16:colId xmlns:a16="http://schemas.microsoft.com/office/drawing/2014/main" val="2724362867"/>
                    </a:ext>
                  </a:extLst>
                </a:gridCol>
              </a:tblGrid>
              <a:tr h="32097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Estimated Schedule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Updates and Current Stage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Information Gathered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Challenges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Learnings and Contribution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Sources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541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544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ct 19" hidden="1">
            <a:extLst>
              <a:ext uri="{FF2B5EF4-FFF2-40B4-BE49-F238E27FC236}">
                <a16:creationId xmlns:a16="http://schemas.microsoft.com/office/drawing/2014/main" id="{167AF105-EC49-4B5B-B776-493418DF5B8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6227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4B1858C-6171-43CC-A6D6-C36573AC7F83}"/>
              </a:ext>
            </a:extLst>
          </p:cNvPr>
          <p:cNvSpPr/>
          <p:nvPr/>
        </p:nvSpPr>
        <p:spPr>
          <a:xfrm>
            <a:off x="7055648" y="2217740"/>
            <a:ext cx="4114800" cy="1027963"/>
          </a:xfrm>
          <a:custGeom>
            <a:avLst/>
            <a:gdLst>
              <a:gd name="connsiteX0" fmla="*/ 0 w 3426543"/>
              <a:gd name="connsiteY0" fmla="*/ 0 h 1027963"/>
              <a:gd name="connsiteX1" fmla="*/ 3426543 w 3426543"/>
              <a:gd name="connsiteY1" fmla="*/ 0 h 1027963"/>
              <a:gd name="connsiteX2" fmla="*/ 3426543 w 3426543"/>
              <a:gd name="connsiteY2" fmla="*/ 1027963 h 1027963"/>
              <a:gd name="connsiteX3" fmla="*/ 0 w 3426543"/>
              <a:gd name="connsiteY3" fmla="*/ 1027963 h 1027963"/>
              <a:gd name="connsiteX4" fmla="*/ 0 w 3426543"/>
              <a:gd name="connsiteY4" fmla="*/ 0 h 102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6543" h="1027963">
                <a:moveTo>
                  <a:pt x="0" y="0"/>
                </a:moveTo>
                <a:lnTo>
                  <a:pt x="3426543" y="0"/>
                </a:lnTo>
                <a:lnTo>
                  <a:pt x="3426543" y="1027963"/>
                </a:lnTo>
                <a:lnTo>
                  <a:pt x="0" y="10279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0773" tIns="270773" rIns="270773" bIns="270773" numCol="1" spcCol="1270" anchor="ctr" anchorCtr="0">
            <a:no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en-US" sz="1600" kern="1200" dirty="0">
                <a:solidFill>
                  <a:srgbClr val="0070C0"/>
                </a:solidFill>
              </a:rPr>
              <a:t>No Traffic:</a:t>
            </a:r>
            <a:endParaRPr lang="en-US" sz="1600" kern="1200" spc="150" baseline="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B949FD1-0453-4AD1-9F51-EE8B22C95B5B}"/>
              </a:ext>
            </a:extLst>
          </p:cNvPr>
          <p:cNvSpPr/>
          <p:nvPr/>
        </p:nvSpPr>
        <p:spPr>
          <a:xfrm>
            <a:off x="7055648" y="3245703"/>
            <a:ext cx="4114800" cy="2953136"/>
          </a:xfrm>
          <a:custGeom>
            <a:avLst/>
            <a:gdLst>
              <a:gd name="connsiteX0" fmla="*/ 0 w 3426543"/>
              <a:gd name="connsiteY0" fmla="*/ 0 h 2953136"/>
              <a:gd name="connsiteX1" fmla="*/ 3426543 w 3426543"/>
              <a:gd name="connsiteY1" fmla="*/ 0 h 2953136"/>
              <a:gd name="connsiteX2" fmla="*/ 3426543 w 3426543"/>
              <a:gd name="connsiteY2" fmla="*/ 2953136 h 2953136"/>
              <a:gd name="connsiteX3" fmla="*/ 0 w 3426543"/>
              <a:gd name="connsiteY3" fmla="*/ 2953136 h 2953136"/>
              <a:gd name="connsiteX4" fmla="*/ 0 w 3426543"/>
              <a:gd name="connsiteY4" fmla="*/ 0 h 295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6543" h="2953136">
                <a:moveTo>
                  <a:pt x="0" y="0"/>
                </a:moveTo>
                <a:lnTo>
                  <a:pt x="3426543" y="0"/>
                </a:lnTo>
                <a:lnTo>
                  <a:pt x="3426543" y="2953136"/>
                </a:lnTo>
                <a:lnTo>
                  <a:pt x="0" y="295313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38466" tIns="338466" rIns="338466" bIns="338466" numCol="1" spcCol="1270" anchor="t" anchorCtr="0">
            <a:noAutofit/>
          </a:bodyPr>
          <a:lstStyle/>
          <a:p>
            <a:pPr marL="285750" lvl="0" indent="-285750" algn="l" defTabSz="6223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400" kern="1200" dirty="0"/>
              <a:t>Optimizes Lights timing based on Smart Sensors in real time</a:t>
            </a:r>
          </a:p>
          <a:p>
            <a:pPr marL="285750" lvl="0" indent="-285750" algn="l" defTabSz="6223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400" kern="1200" dirty="0"/>
              <a:t>End to end hardware and software solution</a:t>
            </a:r>
          </a:p>
          <a:p>
            <a:pPr marL="285750" lvl="0" indent="-285750" algn="l" defTabSz="6223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400" kern="1200" dirty="0"/>
              <a:t>Data of road users is transferred to cloud for additional processing</a:t>
            </a:r>
          </a:p>
          <a:p>
            <a:pPr marL="285750" lvl="0" indent="-285750" algn="l" defTabSz="6223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400" kern="1200" dirty="0"/>
              <a:t>Plans to implement – Road as  a Service (RAAS)</a:t>
            </a:r>
          </a:p>
          <a:p>
            <a:pPr lvl="0" algn="l" defTabSz="6223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endParaRPr lang="en-US" sz="1400" kern="1200" dirty="0"/>
          </a:p>
          <a:p>
            <a:pPr marL="0" lvl="0" indent="0" algn="l" defTabSz="6223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+mj-lt"/>
              <a:buNone/>
            </a:pPr>
            <a:endParaRPr lang="en-US" sz="1400" kern="1200" spc="50" baseline="0" dirty="0">
              <a:latin typeface="+mn-lt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Smart Traffic Vendor Project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89ED9FE-1AE4-4D72-B831-2A71A733B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vert="horz"/>
          <a:lstStyle/>
          <a:p>
            <a:r>
              <a:rPr lang="en-US" dirty="0"/>
              <a:t>Information Gathered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FA6D94A-05C8-4942-0830-F9C10E7A17ED}"/>
              </a:ext>
            </a:extLst>
          </p:cNvPr>
          <p:cNvSpPr/>
          <p:nvPr/>
        </p:nvSpPr>
        <p:spPr>
          <a:xfrm>
            <a:off x="1885156" y="2217740"/>
            <a:ext cx="4003208" cy="1027963"/>
          </a:xfrm>
          <a:custGeom>
            <a:avLst/>
            <a:gdLst>
              <a:gd name="connsiteX0" fmla="*/ 0 w 3426543"/>
              <a:gd name="connsiteY0" fmla="*/ 0 h 1027963"/>
              <a:gd name="connsiteX1" fmla="*/ 3426543 w 3426543"/>
              <a:gd name="connsiteY1" fmla="*/ 0 h 1027963"/>
              <a:gd name="connsiteX2" fmla="*/ 3426543 w 3426543"/>
              <a:gd name="connsiteY2" fmla="*/ 1027963 h 1027963"/>
              <a:gd name="connsiteX3" fmla="*/ 0 w 3426543"/>
              <a:gd name="connsiteY3" fmla="*/ 1027963 h 1027963"/>
              <a:gd name="connsiteX4" fmla="*/ 0 w 3426543"/>
              <a:gd name="connsiteY4" fmla="*/ 0 h 102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6543" h="1027963">
                <a:moveTo>
                  <a:pt x="0" y="0"/>
                </a:moveTo>
                <a:lnTo>
                  <a:pt x="3426543" y="0"/>
                </a:lnTo>
                <a:lnTo>
                  <a:pt x="3426543" y="1027963"/>
                </a:lnTo>
                <a:lnTo>
                  <a:pt x="0" y="10279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0773" tIns="270773" rIns="270773" bIns="270773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>
                <a:solidFill>
                  <a:schemeClr val="accent2"/>
                </a:solidFill>
              </a:rPr>
              <a:t>Miovision:</a:t>
            </a:r>
            <a:endParaRPr lang="en-US" sz="1600" kern="1200" spc="150" baseline="0" dirty="0">
              <a:solidFill>
                <a:schemeClr val="accent2"/>
              </a:solidFill>
              <a:latin typeface="Tenorite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E49027C-1809-1FD1-6A4A-DB9587153DA5}"/>
              </a:ext>
            </a:extLst>
          </p:cNvPr>
          <p:cNvSpPr/>
          <p:nvPr/>
        </p:nvSpPr>
        <p:spPr>
          <a:xfrm>
            <a:off x="1885156" y="3245703"/>
            <a:ext cx="4003208" cy="2953136"/>
          </a:xfrm>
          <a:custGeom>
            <a:avLst/>
            <a:gdLst>
              <a:gd name="connsiteX0" fmla="*/ 0 w 3426543"/>
              <a:gd name="connsiteY0" fmla="*/ 0 h 2953136"/>
              <a:gd name="connsiteX1" fmla="*/ 3426543 w 3426543"/>
              <a:gd name="connsiteY1" fmla="*/ 0 h 2953136"/>
              <a:gd name="connsiteX2" fmla="*/ 3426543 w 3426543"/>
              <a:gd name="connsiteY2" fmla="*/ 2953136 h 2953136"/>
              <a:gd name="connsiteX3" fmla="*/ 0 w 3426543"/>
              <a:gd name="connsiteY3" fmla="*/ 2953136 h 2953136"/>
              <a:gd name="connsiteX4" fmla="*/ 0 w 3426543"/>
              <a:gd name="connsiteY4" fmla="*/ 0 h 295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6543" h="2953136">
                <a:moveTo>
                  <a:pt x="0" y="0"/>
                </a:moveTo>
                <a:lnTo>
                  <a:pt x="3426543" y="0"/>
                </a:lnTo>
                <a:lnTo>
                  <a:pt x="3426543" y="2953136"/>
                </a:lnTo>
                <a:lnTo>
                  <a:pt x="0" y="295313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38466" tIns="338466" rIns="338466" bIns="338466" numCol="1" spcCol="1270" anchor="t" anchorCtr="0">
            <a:noAutofit/>
          </a:bodyPr>
          <a:lstStyle/>
          <a:p>
            <a:pPr marL="285750" lvl="0" indent="-285750" algn="l" defTabSz="666750" rt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400" kern="1200" dirty="0"/>
              <a:t>Focuses on reducing emissions, road safety and congestion</a:t>
            </a:r>
          </a:p>
          <a:p>
            <a:pPr marL="285750" lvl="0" indent="-285750" algn="l" defTabSz="666750" rt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400" kern="1200" dirty="0"/>
              <a:t>Remotely manage and track your traffic network</a:t>
            </a:r>
          </a:p>
          <a:p>
            <a:pPr marL="285750" lvl="0" indent="-285750" algn="l" defTabSz="666750" rt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400" kern="1200" dirty="0"/>
              <a:t>Miovision Scouts :</a:t>
            </a:r>
          </a:p>
          <a:p>
            <a:pPr marL="742950" lvl="1" indent="-285750" defTabSz="66675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400" kern="1200" dirty="0"/>
              <a:t>Camera based data sensor </a:t>
            </a:r>
          </a:p>
          <a:p>
            <a:pPr marL="742950" lvl="1" indent="-285750" defTabSz="66675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400" kern="1200" dirty="0"/>
              <a:t>Has the option for Custom Classification</a:t>
            </a:r>
            <a:endPara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endParaRPr>
          </a:p>
        </p:txBody>
      </p:sp>
      <p:graphicFrame>
        <p:nvGraphicFramePr>
          <p:cNvPr id="2" name="Table 8">
            <a:extLst>
              <a:ext uri="{FF2B5EF4-FFF2-40B4-BE49-F238E27FC236}">
                <a16:creationId xmlns:a16="http://schemas.microsoft.com/office/drawing/2014/main" id="{20420ED1-E9FC-BA8B-859C-4C2B0E3929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733718"/>
              </p:ext>
            </p:extLst>
          </p:nvPr>
        </p:nvGraphicFramePr>
        <p:xfrm>
          <a:off x="0" y="-19052"/>
          <a:ext cx="12203457" cy="320977"/>
        </p:xfrm>
        <a:graphic>
          <a:graphicData uri="http://schemas.openxmlformats.org/drawingml/2006/table">
            <a:tbl>
              <a:tblPr firstRow="1" firstCol="1" bandRow="1">
                <a:tableStyleId>{1FECB4D8-DB02-4DC6-A0A2-4F2EBAE1DC90}</a:tableStyleId>
              </a:tblPr>
              <a:tblGrid>
                <a:gridCol w="1743351">
                  <a:extLst>
                    <a:ext uri="{9D8B030D-6E8A-4147-A177-3AD203B41FA5}">
                      <a16:colId xmlns:a16="http://schemas.microsoft.com/office/drawing/2014/main" val="3167496563"/>
                    </a:ext>
                  </a:extLst>
                </a:gridCol>
                <a:gridCol w="1743351">
                  <a:extLst>
                    <a:ext uri="{9D8B030D-6E8A-4147-A177-3AD203B41FA5}">
                      <a16:colId xmlns:a16="http://schemas.microsoft.com/office/drawing/2014/main" val="2112115604"/>
                    </a:ext>
                  </a:extLst>
                </a:gridCol>
                <a:gridCol w="1852553">
                  <a:extLst>
                    <a:ext uri="{9D8B030D-6E8A-4147-A177-3AD203B41FA5}">
                      <a16:colId xmlns:a16="http://schemas.microsoft.com/office/drawing/2014/main" val="387728634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664572599"/>
                    </a:ext>
                  </a:extLst>
                </a:gridCol>
                <a:gridCol w="1303283">
                  <a:extLst>
                    <a:ext uri="{9D8B030D-6E8A-4147-A177-3AD203B41FA5}">
                      <a16:colId xmlns:a16="http://schemas.microsoft.com/office/drawing/2014/main" val="273796846"/>
                    </a:ext>
                  </a:extLst>
                </a:gridCol>
                <a:gridCol w="2238703">
                  <a:extLst>
                    <a:ext uri="{9D8B030D-6E8A-4147-A177-3AD203B41FA5}">
                      <a16:colId xmlns:a16="http://schemas.microsoft.com/office/drawing/2014/main" val="423137837"/>
                    </a:ext>
                  </a:extLst>
                </a:gridCol>
                <a:gridCol w="1493416">
                  <a:extLst>
                    <a:ext uri="{9D8B030D-6E8A-4147-A177-3AD203B41FA5}">
                      <a16:colId xmlns:a16="http://schemas.microsoft.com/office/drawing/2014/main" val="1568820529"/>
                    </a:ext>
                  </a:extLst>
                </a:gridCol>
              </a:tblGrid>
              <a:tr h="32097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Estimated Schedule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Updates and Current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Information Gathered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Challenges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Learnings and Contribution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Sources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541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6385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0F9D3-F54E-74AB-D038-C7BBAE867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115656"/>
            <a:ext cx="8421688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Miovision Scout</a:t>
            </a: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9C5074D9-D3E0-AD73-1421-DEFF4322C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8D39A36C-DF7F-8433-F2F0-2D4CFC95B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Smart Traffic Vendor Project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350AE838-2C11-4AC7-D468-2DC3886A2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2" name="Picture 31" descr="A picture containing text&#10;&#10;Description automatically generated">
            <a:extLst>
              <a:ext uri="{FF2B5EF4-FFF2-40B4-BE49-F238E27FC236}">
                <a16:creationId xmlns:a16="http://schemas.microsoft.com/office/drawing/2014/main" id="{9A0B148A-AC7A-A3EA-E909-427F45D1D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342" y="778438"/>
            <a:ext cx="1919607" cy="5434474"/>
          </a:xfrm>
          <a:prstGeom prst="rect">
            <a:avLst/>
          </a:prstGeom>
        </p:spPr>
      </p:pic>
      <p:pic>
        <p:nvPicPr>
          <p:cNvPr id="33" name="Picture 32" descr="A picture containing text, outdoor, sign, screenshot">
            <a:extLst>
              <a:ext uri="{FF2B5EF4-FFF2-40B4-BE49-F238E27FC236}">
                <a16:creationId xmlns:a16="http://schemas.microsoft.com/office/drawing/2014/main" id="{A9C2CB63-C1D3-B8CC-7F23-30FF395130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259424"/>
            <a:ext cx="6032692" cy="2880270"/>
          </a:xfrm>
          <a:prstGeom prst="rect">
            <a:avLst/>
          </a:prstGeom>
        </p:spPr>
      </p:pic>
      <p:pic>
        <p:nvPicPr>
          <p:cNvPr id="37" name="Picture 36" descr="A picture containing outdoor, yellow">
            <a:extLst>
              <a:ext uri="{FF2B5EF4-FFF2-40B4-BE49-F238E27FC236}">
                <a16:creationId xmlns:a16="http://schemas.microsoft.com/office/drawing/2014/main" id="{772F7606-05AE-2DBD-2BCA-FA7254572D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38"/>
          <a:stretch/>
        </p:blipFill>
        <p:spPr>
          <a:xfrm>
            <a:off x="5030396" y="4162420"/>
            <a:ext cx="4379933" cy="2041830"/>
          </a:xfrm>
          <a:prstGeom prst="rect">
            <a:avLst/>
          </a:prstGeom>
        </p:spPr>
      </p:pic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F7D72101-08DE-95AB-8851-1D00A22AD6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029971"/>
              </p:ext>
            </p:extLst>
          </p:nvPr>
        </p:nvGraphicFramePr>
        <p:xfrm>
          <a:off x="0" y="-19052"/>
          <a:ext cx="12203457" cy="320977"/>
        </p:xfrm>
        <a:graphic>
          <a:graphicData uri="http://schemas.openxmlformats.org/drawingml/2006/table">
            <a:tbl>
              <a:tblPr firstRow="1" firstCol="1" bandRow="1">
                <a:tableStyleId>{1FECB4D8-DB02-4DC6-A0A2-4F2EBAE1DC90}</a:tableStyleId>
              </a:tblPr>
              <a:tblGrid>
                <a:gridCol w="1743351">
                  <a:extLst>
                    <a:ext uri="{9D8B030D-6E8A-4147-A177-3AD203B41FA5}">
                      <a16:colId xmlns:a16="http://schemas.microsoft.com/office/drawing/2014/main" val="3167496563"/>
                    </a:ext>
                  </a:extLst>
                </a:gridCol>
                <a:gridCol w="1743351">
                  <a:extLst>
                    <a:ext uri="{9D8B030D-6E8A-4147-A177-3AD203B41FA5}">
                      <a16:colId xmlns:a16="http://schemas.microsoft.com/office/drawing/2014/main" val="2112115604"/>
                    </a:ext>
                  </a:extLst>
                </a:gridCol>
                <a:gridCol w="1852553">
                  <a:extLst>
                    <a:ext uri="{9D8B030D-6E8A-4147-A177-3AD203B41FA5}">
                      <a16:colId xmlns:a16="http://schemas.microsoft.com/office/drawing/2014/main" val="387728634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664572599"/>
                    </a:ext>
                  </a:extLst>
                </a:gridCol>
                <a:gridCol w="1303283">
                  <a:extLst>
                    <a:ext uri="{9D8B030D-6E8A-4147-A177-3AD203B41FA5}">
                      <a16:colId xmlns:a16="http://schemas.microsoft.com/office/drawing/2014/main" val="273796846"/>
                    </a:ext>
                  </a:extLst>
                </a:gridCol>
                <a:gridCol w="2238703">
                  <a:extLst>
                    <a:ext uri="{9D8B030D-6E8A-4147-A177-3AD203B41FA5}">
                      <a16:colId xmlns:a16="http://schemas.microsoft.com/office/drawing/2014/main" val="423137837"/>
                    </a:ext>
                  </a:extLst>
                </a:gridCol>
                <a:gridCol w="1493416">
                  <a:extLst>
                    <a:ext uri="{9D8B030D-6E8A-4147-A177-3AD203B41FA5}">
                      <a16:colId xmlns:a16="http://schemas.microsoft.com/office/drawing/2014/main" val="1568820529"/>
                    </a:ext>
                  </a:extLst>
                </a:gridCol>
              </a:tblGrid>
              <a:tr h="32097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Estimated Schedule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Updates and Current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Information Gathered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Challenges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Learnings and Contribution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Sources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541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14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9F810F27-40E9-6628-7453-D103C2194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7D531D51-24C2-0BC7-E125-6B31B75E8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Smart Traffic Vendor Project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3A175820-BE56-85B0-69C0-879CFBB14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EF2BDB2-F087-7972-7885-E934C012D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059" y="2099074"/>
            <a:ext cx="4025703" cy="265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34" descr="Diagram&#10;&#10;Description automatically generated">
            <a:extLst>
              <a:ext uri="{FF2B5EF4-FFF2-40B4-BE49-F238E27FC236}">
                <a16:creationId xmlns:a16="http://schemas.microsoft.com/office/drawing/2014/main" id="{812E8D59-57A0-4F12-24A4-759EF33B0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549" y="1441219"/>
            <a:ext cx="4625582" cy="4094497"/>
          </a:xfrm>
          <a:prstGeom prst="rect">
            <a:avLst/>
          </a:prstGeom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1A74CAF8-4C51-B6D2-32FD-A768CABE9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115656"/>
            <a:ext cx="8421688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Miovision Smartlink</a:t>
            </a:r>
          </a:p>
        </p:txBody>
      </p:sp>
      <p:graphicFrame>
        <p:nvGraphicFramePr>
          <p:cNvPr id="3" name="Table 8">
            <a:extLst>
              <a:ext uri="{FF2B5EF4-FFF2-40B4-BE49-F238E27FC236}">
                <a16:creationId xmlns:a16="http://schemas.microsoft.com/office/drawing/2014/main" id="{04053312-0C07-51AB-7847-8C9775D8BE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029971"/>
              </p:ext>
            </p:extLst>
          </p:nvPr>
        </p:nvGraphicFramePr>
        <p:xfrm>
          <a:off x="0" y="-19052"/>
          <a:ext cx="12203457" cy="320977"/>
        </p:xfrm>
        <a:graphic>
          <a:graphicData uri="http://schemas.openxmlformats.org/drawingml/2006/table">
            <a:tbl>
              <a:tblPr firstRow="1" firstCol="1" bandRow="1">
                <a:tableStyleId>{1FECB4D8-DB02-4DC6-A0A2-4F2EBAE1DC90}</a:tableStyleId>
              </a:tblPr>
              <a:tblGrid>
                <a:gridCol w="1743351">
                  <a:extLst>
                    <a:ext uri="{9D8B030D-6E8A-4147-A177-3AD203B41FA5}">
                      <a16:colId xmlns:a16="http://schemas.microsoft.com/office/drawing/2014/main" val="3167496563"/>
                    </a:ext>
                  </a:extLst>
                </a:gridCol>
                <a:gridCol w="1743351">
                  <a:extLst>
                    <a:ext uri="{9D8B030D-6E8A-4147-A177-3AD203B41FA5}">
                      <a16:colId xmlns:a16="http://schemas.microsoft.com/office/drawing/2014/main" val="2112115604"/>
                    </a:ext>
                  </a:extLst>
                </a:gridCol>
                <a:gridCol w="1852553">
                  <a:extLst>
                    <a:ext uri="{9D8B030D-6E8A-4147-A177-3AD203B41FA5}">
                      <a16:colId xmlns:a16="http://schemas.microsoft.com/office/drawing/2014/main" val="387728634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664572599"/>
                    </a:ext>
                  </a:extLst>
                </a:gridCol>
                <a:gridCol w="1303283">
                  <a:extLst>
                    <a:ext uri="{9D8B030D-6E8A-4147-A177-3AD203B41FA5}">
                      <a16:colId xmlns:a16="http://schemas.microsoft.com/office/drawing/2014/main" val="273796846"/>
                    </a:ext>
                  </a:extLst>
                </a:gridCol>
                <a:gridCol w="2238703">
                  <a:extLst>
                    <a:ext uri="{9D8B030D-6E8A-4147-A177-3AD203B41FA5}">
                      <a16:colId xmlns:a16="http://schemas.microsoft.com/office/drawing/2014/main" val="423137837"/>
                    </a:ext>
                  </a:extLst>
                </a:gridCol>
                <a:gridCol w="1493416">
                  <a:extLst>
                    <a:ext uri="{9D8B030D-6E8A-4147-A177-3AD203B41FA5}">
                      <a16:colId xmlns:a16="http://schemas.microsoft.com/office/drawing/2014/main" val="1568820529"/>
                    </a:ext>
                  </a:extLst>
                </a:gridCol>
              </a:tblGrid>
              <a:tr h="32097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Estimated Schedule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Updates and Current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Information Gathered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Challenges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Learnings and Contribution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Sources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541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414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3E4BDEA-C4EB-D4EA-ACBE-9E9FE5EE7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716"/>
            <a:ext cx="12203454" cy="6637283"/>
          </a:xfrm>
          <a:prstGeom prst="rect">
            <a:avLst/>
          </a:prstGeom>
        </p:spPr>
      </p:pic>
      <p:graphicFrame>
        <p:nvGraphicFramePr>
          <p:cNvPr id="3" name="Table 8">
            <a:extLst>
              <a:ext uri="{FF2B5EF4-FFF2-40B4-BE49-F238E27FC236}">
                <a16:creationId xmlns:a16="http://schemas.microsoft.com/office/drawing/2014/main" id="{1D4451E8-9059-C0CD-A80A-C634E54383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029971"/>
              </p:ext>
            </p:extLst>
          </p:nvPr>
        </p:nvGraphicFramePr>
        <p:xfrm>
          <a:off x="0" y="-19052"/>
          <a:ext cx="12203457" cy="320977"/>
        </p:xfrm>
        <a:graphic>
          <a:graphicData uri="http://schemas.openxmlformats.org/drawingml/2006/table">
            <a:tbl>
              <a:tblPr firstRow="1" firstCol="1" bandRow="1">
                <a:tableStyleId>{1FECB4D8-DB02-4DC6-A0A2-4F2EBAE1DC90}</a:tableStyleId>
              </a:tblPr>
              <a:tblGrid>
                <a:gridCol w="1743351">
                  <a:extLst>
                    <a:ext uri="{9D8B030D-6E8A-4147-A177-3AD203B41FA5}">
                      <a16:colId xmlns:a16="http://schemas.microsoft.com/office/drawing/2014/main" val="3167496563"/>
                    </a:ext>
                  </a:extLst>
                </a:gridCol>
                <a:gridCol w="1743351">
                  <a:extLst>
                    <a:ext uri="{9D8B030D-6E8A-4147-A177-3AD203B41FA5}">
                      <a16:colId xmlns:a16="http://schemas.microsoft.com/office/drawing/2014/main" val="2112115604"/>
                    </a:ext>
                  </a:extLst>
                </a:gridCol>
                <a:gridCol w="1852553">
                  <a:extLst>
                    <a:ext uri="{9D8B030D-6E8A-4147-A177-3AD203B41FA5}">
                      <a16:colId xmlns:a16="http://schemas.microsoft.com/office/drawing/2014/main" val="387728634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664572599"/>
                    </a:ext>
                  </a:extLst>
                </a:gridCol>
                <a:gridCol w="1303283">
                  <a:extLst>
                    <a:ext uri="{9D8B030D-6E8A-4147-A177-3AD203B41FA5}">
                      <a16:colId xmlns:a16="http://schemas.microsoft.com/office/drawing/2014/main" val="273796846"/>
                    </a:ext>
                  </a:extLst>
                </a:gridCol>
                <a:gridCol w="2238703">
                  <a:extLst>
                    <a:ext uri="{9D8B030D-6E8A-4147-A177-3AD203B41FA5}">
                      <a16:colId xmlns:a16="http://schemas.microsoft.com/office/drawing/2014/main" val="423137837"/>
                    </a:ext>
                  </a:extLst>
                </a:gridCol>
                <a:gridCol w="1493416">
                  <a:extLst>
                    <a:ext uri="{9D8B030D-6E8A-4147-A177-3AD203B41FA5}">
                      <a16:colId xmlns:a16="http://schemas.microsoft.com/office/drawing/2014/main" val="1568820529"/>
                    </a:ext>
                  </a:extLst>
                </a:gridCol>
              </a:tblGrid>
              <a:tr h="32097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Estimated Schedule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Updates and Current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Information Gathered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Challenges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Learnings and Contribution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Sources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541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55836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LASTSLIDEVIEWED" val="256,1,Smart Traffic Vendor Project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{C7F5AA0A-1CF8-4551-A6A1-11F24F48F28C}tf67328976_win32</Template>
  <TotalTime>664</TotalTime>
  <Words>965</Words>
  <Application>Microsoft Office PowerPoint</Application>
  <PresentationFormat>Widescreen</PresentationFormat>
  <Paragraphs>301</Paragraphs>
  <Slides>20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Tenorite</vt:lpstr>
      <vt:lpstr>Office Theme</vt:lpstr>
      <vt:lpstr>think-cell Slide</vt:lpstr>
      <vt:lpstr>Smart Traffic Vendor Project</vt:lpstr>
      <vt:lpstr>AGENDA</vt:lpstr>
      <vt:lpstr>INTRODUCTION</vt:lpstr>
      <vt:lpstr>Estimated Schedule</vt:lpstr>
      <vt:lpstr>Updates and Current Stage</vt:lpstr>
      <vt:lpstr>Information Gathered</vt:lpstr>
      <vt:lpstr>Miovision Scout</vt:lpstr>
      <vt:lpstr>Miovision Smartlink</vt:lpstr>
      <vt:lpstr>PowerPoint Presentation</vt:lpstr>
      <vt:lpstr>Notraffic</vt:lpstr>
      <vt:lpstr>PowerPoint Presentation</vt:lpstr>
      <vt:lpstr>CHALLENGES</vt:lpstr>
      <vt:lpstr>PowerPoint Presentation</vt:lpstr>
      <vt:lpstr>PowerPoint Presentation</vt:lpstr>
      <vt:lpstr>PowerPoint Presentation</vt:lpstr>
      <vt:lpstr>Learnings and Contributions</vt:lpstr>
      <vt:lpstr>Sources:</vt:lpstr>
      <vt:lpstr>THANK YOU</vt:lpstr>
      <vt:lpstr>Any Questions 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Traffic Vendor Project</dc:title>
  <dc:creator>Yashaswi Ranga Sivaraju (Student)</dc:creator>
  <cp:lastModifiedBy>Yashaswi Ranga Sivaraju (Student)</cp:lastModifiedBy>
  <cp:revision>19</cp:revision>
  <dcterms:created xsi:type="dcterms:W3CDTF">2022-11-16T08:46:48Z</dcterms:created>
  <dcterms:modified xsi:type="dcterms:W3CDTF">2022-11-30T20:12:08Z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